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4"/>
  </p:notesMasterIdLst>
  <p:sldIdLst>
    <p:sldId id="256" r:id="rId2"/>
    <p:sldId id="314" r:id="rId3"/>
    <p:sldId id="313" r:id="rId4"/>
    <p:sldId id="257" r:id="rId5"/>
    <p:sldId id="315" r:id="rId6"/>
    <p:sldId id="316" r:id="rId7"/>
    <p:sldId id="317" r:id="rId8"/>
    <p:sldId id="341" r:id="rId9"/>
    <p:sldId id="334" r:id="rId10"/>
    <p:sldId id="342" r:id="rId11"/>
    <p:sldId id="320" r:id="rId12"/>
    <p:sldId id="343" r:id="rId13"/>
    <p:sldId id="344" r:id="rId14"/>
    <p:sldId id="345" r:id="rId15"/>
    <p:sldId id="346" r:id="rId16"/>
    <p:sldId id="347" r:id="rId17"/>
    <p:sldId id="348" r:id="rId18"/>
    <p:sldId id="349" r:id="rId19"/>
    <p:sldId id="350" r:id="rId20"/>
    <p:sldId id="333" r:id="rId21"/>
    <p:sldId id="353" r:id="rId22"/>
    <p:sldId id="358" r:id="rId23"/>
    <p:sldId id="359" r:id="rId24"/>
    <p:sldId id="360" r:id="rId25"/>
    <p:sldId id="354" r:id="rId26"/>
    <p:sldId id="355" r:id="rId27"/>
    <p:sldId id="356" r:id="rId28"/>
    <p:sldId id="357" r:id="rId29"/>
    <p:sldId id="351" r:id="rId30"/>
    <p:sldId id="352" r:id="rId31"/>
    <p:sldId id="340" r:id="rId32"/>
    <p:sldId id="325" r:id="rId33"/>
  </p:sldIdLst>
  <p:sldSz cx="9144000" cy="5143500" type="screen16x9"/>
  <p:notesSz cx="6858000" cy="9144000"/>
  <p:embeddedFontLst>
    <p:embeddedFont>
      <p:font typeface="Abel" panose="020B0604020202020204" charset="0"/>
      <p:regular r:id="rId35"/>
    </p:embeddedFont>
    <p:embeddedFont>
      <p:font typeface="Bahiana" panose="020B0604020202020204" charset="0"/>
      <p:regular r:id="rId36"/>
    </p:embeddedFont>
    <p:embeddedFont>
      <p:font typeface="Fira Sans Extra Condensed Medium" panose="020B0604020202020204" charset="0"/>
      <p:regular r:id="rId37"/>
      <p:bold r:id="rId38"/>
      <p:italic r:id="rId39"/>
      <p:boldItalic r:id="rId40"/>
    </p:embeddedFont>
    <p:embeddedFont>
      <p:font typeface="Hepta Slab Medium" panose="020B0604020202020204" charset="0"/>
      <p:regular r:id="rId41"/>
      <p:bold r:id="rId42"/>
    </p:embeddedFont>
    <p:embeddedFont>
      <p:font typeface="Hepta Slab SemiBold" panose="020B0604020202020204" charset="0"/>
      <p:regular r:id="rId43"/>
      <p:bold r:id="rId44"/>
    </p:embeddedFont>
    <p:embeddedFont>
      <p:font typeface="open sans" panose="020B0606030504020204" pitchFamily="34" charset="0"/>
      <p:regular r:id="rId45"/>
      <p:bold r:id="rId46"/>
      <p:italic r:id="rId47"/>
      <p:boldItalic r:id="rId48"/>
    </p:embeddedFont>
    <p:embeddedFont>
      <p:font typeface="Oswald SemiBold" panose="00000700000000000000" pitchFamily="2" charset="0"/>
      <p:regular r:id="rId49"/>
      <p:bold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66B908-7B59-474E-B8CB-0C2DC16B5A00}">
  <a:tblStyle styleId="{6266B908-7B59-474E-B8CB-0C2DC16B5A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82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7354f388d1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7354f388d1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811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059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8288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11355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3239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4786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574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8516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3943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8811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4656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713225" y="613250"/>
            <a:ext cx="7717592" cy="3916979"/>
            <a:chOff x="279122" y="532095"/>
            <a:chExt cx="8027452" cy="4074245"/>
          </a:xfrm>
        </p:grpSpPr>
        <p:sp>
          <p:nvSpPr>
            <p:cNvPr id="10" name="Google Shape;10;p2"/>
            <p:cNvSpPr/>
            <p:nvPr/>
          </p:nvSpPr>
          <p:spPr>
            <a:xfrm>
              <a:off x="279174" y="537140"/>
              <a:ext cx="8027400" cy="4069200"/>
            </a:xfrm>
            <a:prstGeom prst="roundRect">
              <a:avLst>
                <a:gd name="adj" fmla="val 5570"/>
              </a:avLst>
            </a:prstGeom>
            <a:solidFill>
              <a:schemeClr val="dk1"/>
            </a:solidFill>
            <a:ln>
              <a:noFill/>
            </a:ln>
            <a:effectLst>
              <a:outerShdw blurRad="57150" dist="47625" dir="2940000" algn="bl" rotWithShape="0">
                <a:schemeClr val="accent5">
                  <a:alpha val="4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79122" y="532095"/>
              <a:ext cx="8027400" cy="414300"/>
              <a:chOff x="279122" y="532095"/>
              <a:chExt cx="8027400" cy="414300"/>
            </a:xfrm>
          </p:grpSpPr>
          <p:sp>
            <p:nvSpPr>
              <p:cNvPr id="12" name="Google Shape;12;p2"/>
              <p:cNvSpPr/>
              <p:nvPr/>
            </p:nvSpPr>
            <p:spPr>
              <a:xfrm>
                <a:off x="279122" y="532095"/>
                <a:ext cx="8027400" cy="414300"/>
              </a:xfrm>
              <a:prstGeom prst="round2SameRect">
                <a:avLst>
                  <a:gd name="adj1" fmla="val 38309"/>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58375" y="690638"/>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72975" y="690638"/>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87575" y="690638"/>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16;p2"/>
          <p:cNvSpPr txBox="1">
            <a:spLocks noGrp="1"/>
          </p:cNvSpPr>
          <p:nvPr>
            <p:ph type="ctrTitle"/>
          </p:nvPr>
        </p:nvSpPr>
        <p:spPr>
          <a:xfrm>
            <a:off x="2720175" y="2687200"/>
            <a:ext cx="3703800" cy="897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a:solidFill>
                  <a:schemeClr val="lt1"/>
                </a:solidFill>
                <a:latin typeface="Hepta Slab Medium"/>
                <a:ea typeface="Hepta Slab Medium"/>
                <a:cs typeface="Hepta Slab Medium"/>
                <a:sym typeface="Hepta Slab Medium"/>
              </a:defRPr>
            </a:lvl1pPr>
            <a:lvl2pPr lvl="1" rtl="0">
              <a:spcBef>
                <a:spcPts val="0"/>
              </a:spcBef>
              <a:spcAft>
                <a:spcPts val="0"/>
              </a:spcAft>
              <a:buSzPts val="6000"/>
              <a:buFont typeface="Bahiana"/>
              <a:buNone/>
              <a:defRPr sz="6000">
                <a:latin typeface="Bahiana"/>
                <a:ea typeface="Bahiana"/>
                <a:cs typeface="Bahiana"/>
                <a:sym typeface="Bahiana"/>
              </a:defRPr>
            </a:lvl2pPr>
            <a:lvl3pPr lvl="2" rtl="0">
              <a:spcBef>
                <a:spcPts val="0"/>
              </a:spcBef>
              <a:spcAft>
                <a:spcPts val="0"/>
              </a:spcAft>
              <a:buSzPts val="6000"/>
              <a:buFont typeface="Bahiana"/>
              <a:buNone/>
              <a:defRPr sz="6000">
                <a:latin typeface="Bahiana"/>
                <a:ea typeface="Bahiana"/>
                <a:cs typeface="Bahiana"/>
                <a:sym typeface="Bahiana"/>
              </a:defRPr>
            </a:lvl3pPr>
            <a:lvl4pPr lvl="3" rtl="0">
              <a:spcBef>
                <a:spcPts val="0"/>
              </a:spcBef>
              <a:spcAft>
                <a:spcPts val="0"/>
              </a:spcAft>
              <a:buSzPts val="6000"/>
              <a:buFont typeface="Bahiana"/>
              <a:buNone/>
              <a:defRPr sz="6000">
                <a:latin typeface="Bahiana"/>
                <a:ea typeface="Bahiana"/>
                <a:cs typeface="Bahiana"/>
                <a:sym typeface="Bahiana"/>
              </a:defRPr>
            </a:lvl4pPr>
            <a:lvl5pPr lvl="4" rtl="0">
              <a:spcBef>
                <a:spcPts val="0"/>
              </a:spcBef>
              <a:spcAft>
                <a:spcPts val="0"/>
              </a:spcAft>
              <a:buSzPts val="6000"/>
              <a:buFont typeface="Bahiana"/>
              <a:buNone/>
              <a:defRPr sz="6000">
                <a:latin typeface="Bahiana"/>
                <a:ea typeface="Bahiana"/>
                <a:cs typeface="Bahiana"/>
                <a:sym typeface="Bahiana"/>
              </a:defRPr>
            </a:lvl5pPr>
            <a:lvl6pPr lvl="5" rtl="0">
              <a:spcBef>
                <a:spcPts val="0"/>
              </a:spcBef>
              <a:spcAft>
                <a:spcPts val="0"/>
              </a:spcAft>
              <a:buSzPts val="6000"/>
              <a:buFont typeface="Bahiana"/>
              <a:buNone/>
              <a:defRPr sz="6000">
                <a:latin typeface="Bahiana"/>
                <a:ea typeface="Bahiana"/>
                <a:cs typeface="Bahiana"/>
                <a:sym typeface="Bahiana"/>
              </a:defRPr>
            </a:lvl6pPr>
            <a:lvl7pPr lvl="6" rtl="0">
              <a:spcBef>
                <a:spcPts val="0"/>
              </a:spcBef>
              <a:spcAft>
                <a:spcPts val="0"/>
              </a:spcAft>
              <a:buSzPts val="6000"/>
              <a:buFont typeface="Bahiana"/>
              <a:buNone/>
              <a:defRPr sz="6000">
                <a:latin typeface="Bahiana"/>
                <a:ea typeface="Bahiana"/>
                <a:cs typeface="Bahiana"/>
                <a:sym typeface="Bahiana"/>
              </a:defRPr>
            </a:lvl7pPr>
            <a:lvl8pPr lvl="7" rtl="0">
              <a:spcBef>
                <a:spcPts val="0"/>
              </a:spcBef>
              <a:spcAft>
                <a:spcPts val="0"/>
              </a:spcAft>
              <a:buSzPts val="6000"/>
              <a:buFont typeface="Bahiana"/>
              <a:buNone/>
              <a:defRPr sz="6000">
                <a:latin typeface="Bahiana"/>
                <a:ea typeface="Bahiana"/>
                <a:cs typeface="Bahiana"/>
                <a:sym typeface="Bahiana"/>
              </a:defRPr>
            </a:lvl8pPr>
            <a:lvl9pPr lvl="8" rtl="0">
              <a:spcBef>
                <a:spcPts val="0"/>
              </a:spcBef>
              <a:spcAft>
                <a:spcPts val="0"/>
              </a:spcAft>
              <a:buSzPts val="6000"/>
              <a:buFont typeface="Bahiana"/>
              <a:buNone/>
              <a:defRPr sz="6000">
                <a:latin typeface="Bahiana"/>
                <a:ea typeface="Bahiana"/>
                <a:cs typeface="Bahiana"/>
                <a:sym typeface="Bahiana"/>
              </a:defRPr>
            </a:lvl9pPr>
          </a:lstStyle>
          <a:p>
            <a:endParaRPr/>
          </a:p>
        </p:txBody>
      </p:sp>
      <p:sp>
        <p:nvSpPr>
          <p:cNvPr id="17" name="Google Shape;17;p2"/>
          <p:cNvSpPr txBox="1">
            <a:spLocks noGrp="1"/>
          </p:cNvSpPr>
          <p:nvPr>
            <p:ph type="subTitle" idx="1"/>
          </p:nvPr>
        </p:nvSpPr>
        <p:spPr>
          <a:xfrm>
            <a:off x="3933800" y="3850938"/>
            <a:ext cx="1276200" cy="272100"/>
          </a:xfrm>
          <a:prstGeom prst="rect">
            <a:avLst/>
          </a:prstGeom>
          <a:solidFill>
            <a:schemeClr val="lt2"/>
          </a:solidFill>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1600"/>
              </a:spcBef>
              <a:spcAft>
                <a:spcPts val="0"/>
              </a:spcAft>
              <a:buNone/>
              <a:defRPr sz="1600"/>
            </a:lvl2pPr>
            <a:lvl3pPr lvl="2" algn="ctr" rtl="0">
              <a:lnSpc>
                <a:spcPct val="100000"/>
              </a:lnSpc>
              <a:spcBef>
                <a:spcPts val="1600"/>
              </a:spcBef>
              <a:spcAft>
                <a:spcPts val="0"/>
              </a:spcAft>
              <a:buNone/>
              <a:defRPr sz="1600"/>
            </a:lvl3pPr>
            <a:lvl4pPr lvl="3" algn="ctr" rtl="0">
              <a:lnSpc>
                <a:spcPct val="100000"/>
              </a:lnSpc>
              <a:spcBef>
                <a:spcPts val="1600"/>
              </a:spcBef>
              <a:spcAft>
                <a:spcPts val="0"/>
              </a:spcAft>
              <a:buNone/>
              <a:defRPr sz="1600"/>
            </a:lvl4pPr>
            <a:lvl5pPr lvl="4" algn="ctr" rtl="0">
              <a:lnSpc>
                <a:spcPct val="100000"/>
              </a:lnSpc>
              <a:spcBef>
                <a:spcPts val="1600"/>
              </a:spcBef>
              <a:spcAft>
                <a:spcPts val="0"/>
              </a:spcAft>
              <a:buNone/>
              <a:defRPr sz="1600"/>
            </a:lvl5pPr>
            <a:lvl6pPr lvl="5" algn="ctr" rtl="0">
              <a:lnSpc>
                <a:spcPct val="100000"/>
              </a:lnSpc>
              <a:spcBef>
                <a:spcPts val="1600"/>
              </a:spcBef>
              <a:spcAft>
                <a:spcPts val="0"/>
              </a:spcAft>
              <a:buNone/>
              <a:defRPr sz="1600"/>
            </a:lvl6pPr>
            <a:lvl7pPr lvl="6" algn="ctr" rtl="0">
              <a:lnSpc>
                <a:spcPct val="100000"/>
              </a:lnSpc>
              <a:spcBef>
                <a:spcPts val="1600"/>
              </a:spcBef>
              <a:spcAft>
                <a:spcPts val="0"/>
              </a:spcAft>
              <a:buNone/>
              <a:defRPr sz="1600"/>
            </a:lvl7pPr>
            <a:lvl8pPr lvl="7" algn="ctr" rtl="0">
              <a:lnSpc>
                <a:spcPct val="100000"/>
              </a:lnSpc>
              <a:spcBef>
                <a:spcPts val="1600"/>
              </a:spcBef>
              <a:spcAft>
                <a:spcPts val="0"/>
              </a:spcAft>
              <a:buNone/>
              <a:defRPr sz="1600"/>
            </a:lvl8pPr>
            <a:lvl9pPr lvl="8" algn="ctr" rtl="0">
              <a:lnSpc>
                <a:spcPct val="100000"/>
              </a:lnSpc>
              <a:spcBef>
                <a:spcPts val="1600"/>
              </a:spcBef>
              <a:spcAft>
                <a:spcPts val="1600"/>
              </a:spcAft>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8"/>
        <p:cNvGrpSpPr/>
        <p:nvPr/>
      </p:nvGrpSpPr>
      <p:grpSpPr>
        <a:xfrm>
          <a:off x="0" y="0"/>
          <a:ext cx="0" cy="0"/>
          <a:chOff x="0" y="0"/>
          <a:chExt cx="0" cy="0"/>
        </a:xfrm>
      </p:grpSpPr>
      <p:sp>
        <p:nvSpPr>
          <p:cNvPr id="19" name="Google Shape;19;p3"/>
          <p:cNvSpPr txBox="1">
            <a:spLocks noGrp="1"/>
          </p:cNvSpPr>
          <p:nvPr>
            <p:ph type="ctrTitle"/>
          </p:nvPr>
        </p:nvSpPr>
        <p:spPr>
          <a:xfrm flipH="1">
            <a:off x="2474500" y="3214700"/>
            <a:ext cx="4194900" cy="604500"/>
          </a:xfrm>
          <a:prstGeom prst="rect">
            <a:avLst/>
          </a:prstGeom>
          <a:noFill/>
        </p:spPr>
        <p:txBody>
          <a:bodyPr spcFirstLastPara="1" wrap="square" lIns="91425" tIns="91425" rIns="91425" bIns="91425" anchor="ctr" anchorCtr="0">
            <a:noAutofit/>
          </a:bodyPr>
          <a:lstStyle>
            <a:lvl1pPr lvl="0" algn="ctr" rtl="0">
              <a:lnSpc>
                <a:spcPct val="110000"/>
              </a:lnSpc>
              <a:spcBef>
                <a:spcPts val="0"/>
              </a:spcBef>
              <a:spcAft>
                <a:spcPts val="0"/>
              </a:spcAft>
              <a:buSzPts val="6000"/>
              <a:buNone/>
              <a:defRPr>
                <a:solidFill>
                  <a:schemeClr val="lt1"/>
                </a:solidFill>
              </a:defRPr>
            </a:lvl1pPr>
            <a:lvl2pPr lvl="1" algn="ctr" rtl="0">
              <a:spcBef>
                <a:spcPts val="0"/>
              </a:spcBef>
              <a:spcAft>
                <a:spcPts val="0"/>
              </a:spcAft>
              <a:buSzPts val="6000"/>
              <a:buFont typeface="Bahiana"/>
              <a:buNone/>
              <a:defRPr sz="6000">
                <a:latin typeface="Bahiana"/>
                <a:ea typeface="Bahiana"/>
                <a:cs typeface="Bahiana"/>
                <a:sym typeface="Bahiana"/>
              </a:defRPr>
            </a:lvl2pPr>
            <a:lvl3pPr lvl="2" algn="ctr" rtl="0">
              <a:spcBef>
                <a:spcPts val="0"/>
              </a:spcBef>
              <a:spcAft>
                <a:spcPts val="0"/>
              </a:spcAft>
              <a:buSzPts val="6000"/>
              <a:buFont typeface="Bahiana"/>
              <a:buNone/>
              <a:defRPr sz="6000">
                <a:latin typeface="Bahiana"/>
                <a:ea typeface="Bahiana"/>
                <a:cs typeface="Bahiana"/>
                <a:sym typeface="Bahiana"/>
              </a:defRPr>
            </a:lvl3pPr>
            <a:lvl4pPr lvl="3" algn="ctr" rtl="0">
              <a:spcBef>
                <a:spcPts val="0"/>
              </a:spcBef>
              <a:spcAft>
                <a:spcPts val="0"/>
              </a:spcAft>
              <a:buSzPts val="6000"/>
              <a:buFont typeface="Bahiana"/>
              <a:buNone/>
              <a:defRPr sz="6000">
                <a:latin typeface="Bahiana"/>
                <a:ea typeface="Bahiana"/>
                <a:cs typeface="Bahiana"/>
                <a:sym typeface="Bahiana"/>
              </a:defRPr>
            </a:lvl4pPr>
            <a:lvl5pPr lvl="4" algn="ctr" rtl="0">
              <a:spcBef>
                <a:spcPts val="0"/>
              </a:spcBef>
              <a:spcAft>
                <a:spcPts val="0"/>
              </a:spcAft>
              <a:buSzPts val="6000"/>
              <a:buFont typeface="Bahiana"/>
              <a:buNone/>
              <a:defRPr sz="6000">
                <a:latin typeface="Bahiana"/>
                <a:ea typeface="Bahiana"/>
                <a:cs typeface="Bahiana"/>
                <a:sym typeface="Bahiana"/>
              </a:defRPr>
            </a:lvl5pPr>
            <a:lvl6pPr lvl="5" algn="ctr" rtl="0">
              <a:spcBef>
                <a:spcPts val="0"/>
              </a:spcBef>
              <a:spcAft>
                <a:spcPts val="0"/>
              </a:spcAft>
              <a:buSzPts val="6000"/>
              <a:buFont typeface="Bahiana"/>
              <a:buNone/>
              <a:defRPr sz="6000">
                <a:latin typeface="Bahiana"/>
                <a:ea typeface="Bahiana"/>
                <a:cs typeface="Bahiana"/>
                <a:sym typeface="Bahiana"/>
              </a:defRPr>
            </a:lvl6pPr>
            <a:lvl7pPr lvl="6" algn="ctr" rtl="0">
              <a:spcBef>
                <a:spcPts val="0"/>
              </a:spcBef>
              <a:spcAft>
                <a:spcPts val="0"/>
              </a:spcAft>
              <a:buSzPts val="6000"/>
              <a:buFont typeface="Bahiana"/>
              <a:buNone/>
              <a:defRPr sz="6000">
                <a:latin typeface="Bahiana"/>
                <a:ea typeface="Bahiana"/>
                <a:cs typeface="Bahiana"/>
                <a:sym typeface="Bahiana"/>
              </a:defRPr>
            </a:lvl7pPr>
            <a:lvl8pPr lvl="7" algn="ctr" rtl="0">
              <a:spcBef>
                <a:spcPts val="0"/>
              </a:spcBef>
              <a:spcAft>
                <a:spcPts val="0"/>
              </a:spcAft>
              <a:buSzPts val="6000"/>
              <a:buFont typeface="Bahiana"/>
              <a:buNone/>
              <a:defRPr sz="6000">
                <a:latin typeface="Bahiana"/>
                <a:ea typeface="Bahiana"/>
                <a:cs typeface="Bahiana"/>
                <a:sym typeface="Bahiana"/>
              </a:defRPr>
            </a:lvl8pPr>
            <a:lvl9pPr lvl="8" algn="ctr" rtl="0">
              <a:spcBef>
                <a:spcPts val="0"/>
              </a:spcBef>
              <a:spcAft>
                <a:spcPts val="0"/>
              </a:spcAft>
              <a:buSzPts val="6000"/>
              <a:buFont typeface="Bahiana"/>
              <a:buNone/>
              <a:defRPr sz="6000">
                <a:latin typeface="Bahiana"/>
                <a:ea typeface="Bahiana"/>
                <a:cs typeface="Bahiana"/>
                <a:sym typeface="Bahiana"/>
              </a:defRPr>
            </a:lvl9pPr>
          </a:lstStyle>
          <a:p>
            <a:endParaRPr/>
          </a:p>
        </p:txBody>
      </p:sp>
      <p:sp>
        <p:nvSpPr>
          <p:cNvPr id="20" name="Google Shape;20;p3"/>
          <p:cNvSpPr txBox="1">
            <a:spLocks noGrp="1"/>
          </p:cNvSpPr>
          <p:nvPr>
            <p:ph type="subTitle" idx="1"/>
          </p:nvPr>
        </p:nvSpPr>
        <p:spPr>
          <a:xfrm flipH="1">
            <a:off x="2474500" y="3744825"/>
            <a:ext cx="4194900" cy="46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solidFill>
                  <a:srgbClr val="434343"/>
                </a:solidFill>
              </a:defRPr>
            </a:lvl1pPr>
            <a:lvl2pPr lvl="1" algn="ctr" rtl="0">
              <a:lnSpc>
                <a:spcPct val="100000"/>
              </a:lnSpc>
              <a:spcBef>
                <a:spcPts val="1600"/>
              </a:spcBef>
              <a:spcAft>
                <a:spcPts val="0"/>
              </a:spcAft>
              <a:buNone/>
              <a:defRPr sz="1800">
                <a:solidFill>
                  <a:srgbClr val="434343"/>
                </a:solidFill>
              </a:defRPr>
            </a:lvl2pPr>
            <a:lvl3pPr lvl="2" algn="ctr" rtl="0">
              <a:lnSpc>
                <a:spcPct val="100000"/>
              </a:lnSpc>
              <a:spcBef>
                <a:spcPts val="1600"/>
              </a:spcBef>
              <a:spcAft>
                <a:spcPts val="0"/>
              </a:spcAft>
              <a:buNone/>
              <a:defRPr sz="1800">
                <a:solidFill>
                  <a:srgbClr val="434343"/>
                </a:solidFill>
              </a:defRPr>
            </a:lvl3pPr>
            <a:lvl4pPr lvl="3" algn="ctr" rtl="0">
              <a:lnSpc>
                <a:spcPct val="100000"/>
              </a:lnSpc>
              <a:spcBef>
                <a:spcPts val="1600"/>
              </a:spcBef>
              <a:spcAft>
                <a:spcPts val="0"/>
              </a:spcAft>
              <a:buNone/>
              <a:defRPr sz="1800">
                <a:solidFill>
                  <a:srgbClr val="434343"/>
                </a:solidFill>
              </a:defRPr>
            </a:lvl4pPr>
            <a:lvl5pPr lvl="4" algn="ctr" rtl="0">
              <a:lnSpc>
                <a:spcPct val="100000"/>
              </a:lnSpc>
              <a:spcBef>
                <a:spcPts val="1600"/>
              </a:spcBef>
              <a:spcAft>
                <a:spcPts val="0"/>
              </a:spcAft>
              <a:buNone/>
              <a:defRPr sz="1800">
                <a:solidFill>
                  <a:srgbClr val="434343"/>
                </a:solidFill>
              </a:defRPr>
            </a:lvl5pPr>
            <a:lvl6pPr lvl="5" algn="ctr" rtl="0">
              <a:lnSpc>
                <a:spcPct val="100000"/>
              </a:lnSpc>
              <a:spcBef>
                <a:spcPts val="1600"/>
              </a:spcBef>
              <a:spcAft>
                <a:spcPts val="0"/>
              </a:spcAft>
              <a:buNone/>
              <a:defRPr sz="1800">
                <a:solidFill>
                  <a:srgbClr val="434343"/>
                </a:solidFill>
              </a:defRPr>
            </a:lvl6pPr>
            <a:lvl7pPr lvl="6" algn="ctr" rtl="0">
              <a:lnSpc>
                <a:spcPct val="100000"/>
              </a:lnSpc>
              <a:spcBef>
                <a:spcPts val="1600"/>
              </a:spcBef>
              <a:spcAft>
                <a:spcPts val="0"/>
              </a:spcAft>
              <a:buNone/>
              <a:defRPr sz="1800">
                <a:solidFill>
                  <a:srgbClr val="434343"/>
                </a:solidFill>
              </a:defRPr>
            </a:lvl7pPr>
            <a:lvl8pPr lvl="7" algn="ctr" rtl="0">
              <a:lnSpc>
                <a:spcPct val="100000"/>
              </a:lnSpc>
              <a:spcBef>
                <a:spcPts val="1600"/>
              </a:spcBef>
              <a:spcAft>
                <a:spcPts val="0"/>
              </a:spcAft>
              <a:buNone/>
              <a:defRPr sz="1800">
                <a:solidFill>
                  <a:srgbClr val="434343"/>
                </a:solidFill>
              </a:defRPr>
            </a:lvl8pPr>
            <a:lvl9pPr lvl="8" algn="ctr" rtl="0">
              <a:lnSpc>
                <a:spcPct val="100000"/>
              </a:lnSpc>
              <a:spcBef>
                <a:spcPts val="1600"/>
              </a:spcBef>
              <a:spcAft>
                <a:spcPts val="1600"/>
              </a:spcAft>
              <a:buNone/>
              <a:defRPr sz="1800">
                <a:solidFill>
                  <a:srgbClr val="434343"/>
                </a:solidFill>
              </a:defRPr>
            </a:lvl9pPr>
          </a:lstStyle>
          <a:p>
            <a:endParaRPr/>
          </a:p>
        </p:txBody>
      </p:sp>
      <p:sp>
        <p:nvSpPr>
          <p:cNvPr id="21" name="Google Shape;21;p3"/>
          <p:cNvSpPr txBox="1">
            <a:spLocks noGrp="1"/>
          </p:cNvSpPr>
          <p:nvPr>
            <p:ph type="title" idx="2" hasCustomPrompt="1"/>
          </p:nvPr>
        </p:nvSpPr>
        <p:spPr>
          <a:xfrm flipH="1">
            <a:off x="4041613" y="1790175"/>
            <a:ext cx="1060800" cy="517800"/>
          </a:xfrm>
          <a:prstGeom prst="rect">
            <a:avLst/>
          </a:prstGeom>
          <a:noFill/>
        </p:spPr>
        <p:txBody>
          <a:bodyPr spcFirstLastPara="1" wrap="square" lIns="91425" tIns="91425" rIns="91425" bIns="91425" anchor="ctr" anchorCtr="0">
            <a:noAutofit/>
          </a:bodyPr>
          <a:lstStyle>
            <a:lvl1pPr marR="27432" lvl="0" algn="ctr" rtl="0">
              <a:spcBef>
                <a:spcPts val="0"/>
              </a:spcBef>
              <a:spcAft>
                <a:spcPts val="0"/>
              </a:spcAft>
              <a:buClr>
                <a:schemeClr val="lt1"/>
              </a:buClr>
              <a:buSzPts val="3600"/>
              <a:buNone/>
              <a:defRPr sz="3000">
                <a:solidFill>
                  <a:schemeClr val="lt1"/>
                </a:solidFill>
              </a:defRPr>
            </a:lvl1pPr>
            <a:lvl2pPr lvl="1"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46"/>
        <p:cNvGrpSpPr/>
        <p:nvPr/>
      </p:nvGrpSpPr>
      <p:grpSpPr>
        <a:xfrm>
          <a:off x="0" y="0"/>
          <a:ext cx="0" cy="0"/>
          <a:chOff x="0" y="0"/>
          <a:chExt cx="0" cy="0"/>
        </a:xfrm>
      </p:grpSpPr>
      <p:sp>
        <p:nvSpPr>
          <p:cNvPr id="47" name="Google Shape;47;p9"/>
          <p:cNvSpPr txBox="1">
            <a:spLocks noGrp="1"/>
          </p:cNvSpPr>
          <p:nvPr>
            <p:ph type="ctrTitle"/>
          </p:nvPr>
        </p:nvSpPr>
        <p:spPr>
          <a:xfrm flipH="1">
            <a:off x="2474500" y="2849525"/>
            <a:ext cx="4194900" cy="604500"/>
          </a:xfrm>
          <a:prstGeom prst="rect">
            <a:avLst/>
          </a:prstGeom>
          <a:noFill/>
        </p:spPr>
        <p:txBody>
          <a:bodyPr spcFirstLastPara="1" wrap="square" lIns="91425" tIns="91425" rIns="91425" bIns="91425" anchor="ctr" anchorCtr="0">
            <a:noAutofit/>
          </a:bodyPr>
          <a:lstStyle>
            <a:lvl1pPr lvl="0" algn="ctr" rtl="0">
              <a:lnSpc>
                <a:spcPct val="110000"/>
              </a:lnSpc>
              <a:spcBef>
                <a:spcPts val="0"/>
              </a:spcBef>
              <a:spcAft>
                <a:spcPts val="0"/>
              </a:spcAft>
              <a:buSzPts val="6000"/>
              <a:buNone/>
              <a:defRPr>
                <a:solidFill>
                  <a:schemeClr val="lt1"/>
                </a:solidFill>
              </a:defRPr>
            </a:lvl1pPr>
            <a:lvl2pPr lvl="1" algn="ctr" rtl="0">
              <a:spcBef>
                <a:spcPts val="0"/>
              </a:spcBef>
              <a:spcAft>
                <a:spcPts val="0"/>
              </a:spcAft>
              <a:buSzPts val="6000"/>
              <a:buFont typeface="Bahiana"/>
              <a:buNone/>
              <a:defRPr sz="6000">
                <a:latin typeface="Bahiana"/>
                <a:ea typeface="Bahiana"/>
                <a:cs typeface="Bahiana"/>
                <a:sym typeface="Bahiana"/>
              </a:defRPr>
            </a:lvl2pPr>
            <a:lvl3pPr lvl="2" algn="ctr" rtl="0">
              <a:spcBef>
                <a:spcPts val="0"/>
              </a:spcBef>
              <a:spcAft>
                <a:spcPts val="0"/>
              </a:spcAft>
              <a:buSzPts val="6000"/>
              <a:buFont typeface="Bahiana"/>
              <a:buNone/>
              <a:defRPr sz="6000">
                <a:latin typeface="Bahiana"/>
                <a:ea typeface="Bahiana"/>
                <a:cs typeface="Bahiana"/>
                <a:sym typeface="Bahiana"/>
              </a:defRPr>
            </a:lvl3pPr>
            <a:lvl4pPr lvl="3" algn="ctr" rtl="0">
              <a:spcBef>
                <a:spcPts val="0"/>
              </a:spcBef>
              <a:spcAft>
                <a:spcPts val="0"/>
              </a:spcAft>
              <a:buSzPts val="6000"/>
              <a:buFont typeface="Bahiana"/>
              <a:buNone/>
              <a:defRPr sz="6000">
                <a:latin typeface="Bahiana"/>
                <a:ea typeface="Bahiana"/>
                <a:cs typeface="Bahiana"/>
                <a:sym typeface="Bahiana"/>
              </a:defRPr>
            </a:lvl4pPr>
            <a:lvl5pPr lvl="4" algn="ctr" rtl="0">
              <a:spcBef>
                <a:spcPts val="0"/>
              </a:spcBef>
              <a:spcAft>
                <a:spcPts val="0"/>
              </a:spcAft>
              <a:buSzPts val="6000"/>
              <a:buFont typeface="Bahiana"/>
              <a:buNone/>
              <a:defRPr sz="6000">
                <a:latin typeface="Bahiana"/>
                <a:ea typeface="Bahiana"/>
                <a:cs typeface="Bahiana"/>
                <a:sym typeface="Bahiana"/>
              </a:defRPr>
            </a:lvl5pPr>
            <a:lvl6pPr lvl="5" algn="ctr" rtl="0">
              <a:spcBef>
                <a:spcPts val="0"/>
              </a:spcBef>
              <a:spcAft>
                <a:spcPts val="0"/>
              </a:spcAft>
              <a:buSzPts val="6000"/>
              <a:buFont typeface="Bahiana"/>
              <a:buNone/>
              <a:defRPr sz="6000">
                <a:latin typeface="Bahiana"/>
                <a:ea typeface="Bahiana"/>
                <a:cs typeface="Bahiana"/>
                <a:sym typeface="Bahiana"/>
              </a:defRPr>
            </a:lvl6pPr>
            <a:lvl7pPr lvl="6" algn="ctr" rtl="0">
              <a:spcBef>
                <a:spcPts val="0"/>
              </a:spcBef>
              <a:spcAft>
                <a:spcPts val="0"/>
              </a:spcAft>
              <a:buSzPts val="6000"/>
              <a:buFont typeface="Bahiana"/>
              <a:buNone/>
              <a:defRPr sz="6000">
                <a:latin typeface="Bahiana"/>
                <a:ea typeface="Bahiana"/>
                <a:cs typeface="Bahiana"/>
                <a:sym typeface="Bahiana"/>
              </a:defRPr>
            </a:lvl7pPr>
            <a:lvl8pPr lvl="7" algn="ctr" rtl="0">
              <a:spcBef>
                <a:spcPts val="0"/>
              </a:spcBef>
              <a:spcAft>
                <a:spcPts val="0"/>
              </a:spcAft>
              <a:buSzPts val="6000"/>
              <a:buFont typeface="Bahiana"/>
              <a:buNone/>
              <a:defRPr sz="6000">
                <a:latin typeface="Bahiana"/>
                <a:ea typeface="Bahiana"/>
                <a:cs typeface="Bahiana"/>
                <a:sym typeface="Bahiana"/>
              </a:defRPr>
            </a:lvl8pPr>
            <a:lvl9pPr lvl="8" algn="ctr" rtl="0">
              <a:spcBef>
                <a:spcPts val="0"/>
              </a:spcBef>
              <a:spcAft>
                <a:spcPts val="0"/>
              </a:spcAft>
              <a:buSzPts val="6000"/>
              <a:buFont typeface="Bahiana"/>
              <a:buNone/>
              <a:defRPr sz="6000">
                <a:latin typeface="Bahiana"/>
                <a:ea typeface="Bahiana"/>
                <a:cs typeface="Bahiana"/>
                <a:sym typeface="Bahiana"/>
              </a:defRPr>
            </a:lvl9pPr>
          </a:lstStyle>
          <a:p>
            <a:endParaRPr/>
          </a:p>
        </p:txBody>
      </p:sp>
      <p:sp>
        <p:nvSpPr>
          <p:cNvPr id="48" name="Google Shape;48;p9"/>
          <p:cNvSpPr txBox="1">
            <a:spLocks noGrp="1"/>
          </p:cNvSpPr>
          <p:nvPr>
            <p:ph type="subTitle" idx="1"/>
          </p:nvPr>
        </p:nvSpPr>
        <p:spPr>
          <a:xfrm flipH="1">
            <a:off x="2474500" y="3379650"/>
            <a:ext cx="4194900" cy="46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800">
                <a:solidFill>
                  <a:srgbClr val="434343"/>
                </a:solidFill>
              </a:defRPr>
            </a:lvl1pPr>
            <a:lvl2pPr lvl="1" algn="ctr" rtl="0">
              <a:lnSpc>
                <a:spcPct val="100000"/>
              </a:lnSpc>
              <a:spcBef>
                <a:spcPts val="1600"/>
              </a:spcBef>
              <a:spcAft>
                <a:spcPts val="0"/>
              </a:spcAft>
              <a:buNone/>
              <a:defRPr sz="1800">
                <a:solidFill>
                  <a:srgbClr val="434343"/>
                </a:solidFill>
              </a:defRPr>
            </a:lvl2pPr>
            <a:lvl3pPr lvl="2" algn="ctr" rtl="0">
              <a:lnSpc>
                <a:spcPct val="100000"/>
              </a:lnSpc>
              <a:spcBef>
                <a:spcPts val="1600"/>
              </a:spcBef>
              <a:spcAft>
                <a:spcPts val="0"/>
              </a:spcAft>
              <a:buNone/>
              <a:defRPr sz="1800">
                <a:solidFill>
                  <a:srgbClr val="434343"/>
                </a:solidFill>
              </a:defRPr>
            </a:lvl3pPr>
            <a:lvl4pPr lvl="3" algn="ctr" rtl="0">
              <a:lnSpc>
                <a:spcPct val="100000"/>
              </a:lnSpc>
              <a:spcBef>
                <a:spcPts val="1600"/>
              </a:spcBef>
              <a:spcAft>
                <a:spcPts val="0"/>
              </a:spcAft>
              <a:buNone/>
              <a:defRPr sz="1800">
                <a:solidFill>
                  <a:srgbClr val="434343"/>
                </a:solidFill>
              </a:defRPr>
            </a:lvl4pPr>
            <a:lvl5pPr lvl="4" algn="ctr" rtl="0">
              <a:lnSpc>
                <a:spcPct val="100000"/>
              </a:lnSpc>
              <a:spcBef>
                <a:spcPts val="1600"/>
              </a:spcBef>
              <a:spcAft>
                <a:spcPts val="0"/>
              </a:spcAft>
              <a:buNone/>
              <a:defRPr sz="1800">
                <a:solidFill>
                  <a:srgbClr val="434343"/>
                </a:solidFill>
              </a:defRPr>
            </a:lvl5pPr>
            <a:lvl6pPr lvl="5" algn="ctr" rtl="0">
              <a:lnSpc>
                <a:spcPct val="100000"/>
              </a:lnSpc>
              <a:spcBef>
                <a:spcPts val="1600"/>
              </a:spcBef>
              <a:spcAft>
                <a:spcPts val="0"/>
              </a:spcAft>
              <a:buNone/>
              <a:defRPr sz="1800">
                <a:solidFill>
                  <a:srgbClr val="434343"/>
                </a:solidFill>
              </a:defRPr>
            </a:lvl6pPr>
            <a:lvl7pPr lvl="6" algn="ctr" rtl="0">
              <a:lnSpc>
                <a:spcPct val="100000"/>
              </a:lnSpc>
              <a:spcBef>
                <a:spcPts val="1600"/>
              </a:spcBef>
              <a:spcAft>
                <a:spcPts val="0"/>
              </a:spcAft>
              <a:buNone/>
              <a:defRPr sz="1800">
                <a:solidFill>
                  <a:srgbClr val="434343"/>
                </a:solidFill>
              </a:defRPr>
            </a:lvl7pPr>
            <a:lvl8pPr lvl="7" algn="ctr" rtl="0">
              <a:lnSpc>
                <a:spcPct val="100000"/>
              </a:lnSpc>
              <a:spcBef>
                <a:spcPts val="1600"/>
              </a:spcBef>
              <a:spcAft>
                <a:spcPts val="0"/>
              </a:spcAft>
              <a:buNone/>
              <a:defRPr sz="1800">
                <a:solidFill>
                  <a:srgbClr val="434343"/>
                </a:solidFill>
              </a:defRPr>
            </a:lvl8pPr>
            <a:lvl9pPr lvl="8" algn="ctr" rtl="0">
              <a:lnSpc>
                <a:spcPct val="100000"/>
              </a:lnSpc>
              <a:spcBef>
                <a:spcPts val="1600"/>
              </a:spcBef>
              <a:spcAft>
                <a:spcPts val="1600"/>
              </a:spcAft>
              <a:buNone/>
              <a:defRPr sz="1800">
                <a:solidFill>
                  <a:srgbClr val="434343"/>
                </a:solidFill>
              </a:defRPr>
            </a:lvl9pPr>
          </a:lstStyle>
          <a:p>
            <a:endParaRPr/>
          </a:p>
        </p:txBody>
      </p:sp>
      <p:sp>
        <p:nvSpPr>
          <p:cNvPr id="49" name="Google Shape;49;p9"/>
          <p:cNvSpPr txBox="1">
            <a:spLocks noGrp="1"/>
          </p:cNvSpPr>
          <p:nvPr>
            <p:ph type="title" idx="2" hasCustomPrompt="1"/>
          </p:nvPr>
        </p:nvSpPr>
        <p:spPr>
          <a:xfrm flipH="1">
            <a:off x="4041613" y="1523975"/>
            <a:ext cx="1060800" cy="517800"/>
          </a:xfrm>
          <a:prstGeom prst="rect">
            <a:avLst/>
          </a:prstGeom>
          <a:noFill/>
        </p:spPr>
        <p:txBody>
          <a:bodyPr spcFirstLastPara="1" wrap="square" lIns="91425" tIns="91425" rIns="91425" bIns="91425" anchor="ctr" anchorCtr="0">
            <a:noAutofit/>
          </a:bodyPr>
          <a:lstStyle>
            <a:lvl1pPr marR="27432" lvl="0" algn="ctr" rtl="0">
              <a:spcBef>
                <a:spcPts val="0"/>
              </a:spcBef>
              <a:spcAft>
                <a:spcPts val="0"/>
              </a:spcAft>
              <a:buClr>
                <a:schemeClr val="lt1"/>
              </a:buClr>
              <a:buSzPts val="3600"/>
              <a:buNone/>
              <a:defRPr sz="3000">
                <a:solidFill>
                  <a:schemeClr val="lt1"/>
                </a:solidFill>
              </a:defRPr>
            </a:lvl1pPr>
            <a:lvl2pPr lvl="1"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2"/>
        </a:solidFill>
        <a:effectLst/>
      </p:bgPr>
    </p:bg>
    <p:spTree>
      <p:nvGrpSpPr>
        <p:cNvPr id="1" name="Shape 50"/>
        <p:cNvGrpSpPr/>
        <p:nvPr/>
      </p:nvGrpSpPr>
      <p:grpSpPr>
        <a:xfrm>
          <a:off x="0" y="0"/>
          <a:ext cx="0" cy="0"/>
          <a:chOff x="0" y="0"/>
          <a:chExt cx="0" cy="0"/>
        </a:xfrm>
      </p:grpSpPr>
      <p:grpSp>
        <p:nvGrpSpPr>
          <p:cNvPr id="51" name="Google Shape;51;p10"/>
          <p:cNvGrpSpPr/>
          <p:nvPr/>
        </p:nvGrpSpPr>
        <p:grpSpPr>
          <a:xfrm>
            <a:off x="445050" y="757163"/>
            <a:ext cx="8253900" cy="3871737"/>
            <a:chOff x="445050" y="349737"/>
            <a:chExt cx="8253900" cy="3871737"/>
          </a:xfrm>
        </p:grpSpPr>
        <p:sp>
          <p:nvSpPr>
            <p:cNvPr id="52" name="Google Shape;52;p10"/>
            <p:cNvSpPr/>
            <p:nvPr/>
          </p:nvSpPr>
          <p:spPr>
            <a:xfrm>
              <a:off x="445050" y="351775"/>
              <a:ext cx="8253900" cy="3869700"/>
            </a:xfrm>
            <a:prstGeom prst="roundRect">
              <a:avLst>
                <a:gd name="adj" fmla="val 5570"/>
              </a:avLst>
            </a:prstGeom>
            <a:solidFill>
              <a:srgbClr val="F3F3F3"/>
            </a:solidFill>
            <a:ln>
              <a:noFill/>
            </a:ln>
            <a:effectLst>
              <a:outerShdw blurRad="57150" dist="47625" dir="2940000" algn="bl" rotWithShape="0">
                <a:srgbClr val="963A2A">
                  <a:alpha val="4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53;p10"/>
            <p:cNvGrpSpPr/>
            <p:nvPr/>
          </p:nvGrpSpPr>
          <p:grpSpPr>
            <a:xfrm>
              <a:off x="445050" y="349737"/>
              <a:ext cx="8253900" cy="392400"/>
              <a:chOff x="-8550475" y="393000"/>
              <a:chExt cx="8253900" cy="392400"/>
            </a:xfrm>
          </p:grpSpPr>
          <p:sp>
            <p:nvSpPr>
              <p:cNvPr id="54" name="Google Shape;54;p10"/>
              <p:cNvSpPr/>
              <p:nvPr/>
            </p:nvSpPr>
            <p:spPr>
              <a:xfrm>
                <a:off x="-8550475" y="393000"/>
                <a:ext cx="8253900" cy="392400"/>
              </a:xfrm>
              <a:prstGeom prst="round2SameRect">
                <a:avLst>
                  <a:gd name="adj1" fmla="val 38309"/>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p:nvPr/>
            </p:nvSpPr>
            <p:spPr>
              <a:xfrm>
                <a:off x="-8397500" y="531300"/>
                <a:ext cx="119100" cy="119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p:nvPr/>
            </p:nvSpPr>
            <p:spPr>
              <a:xfrm>
                <a:off x="-8182900" y="531300"/>
                <a:ext cx="119100" cy="1191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0"/>
              <p:cNvSpPr/>
              <p:nvPr/>
            </p:nvSpPr>
            <p:spPr>
              <a:xfrm>
                <a:off x="-7968300" y="531300"/>
                <a:ext cx="119100" cy="1191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8" name="Google Shape;58;p10"/>
          <p:cNvSpPr txBox="1">
            <a:spLocks noGrp="1"/>
          </p:cNvSpPr>
          <p:nvPr>
            <p:ph type="ctrTitle"/>
          </p:nvPr>
        </p:nvSpPr>
        <p:spPr>
          <a:xfrm>
            <a:off x="4572000" y="808779"/>
            <a:ext cx="3858900" cy="321300"/>
          </a:xfrm>
          <a:prstGeom prst="rect">
            <a:avLst/>
          </a:prstGeom>
        </p:spPr>
        <p:txBody>
          <a:bodyPr spcFirstLastPara="1" wrap="square" lIns="91425" tIns="91425" rIns="91425" bIns="91425" anchor="ctr" anchorCtr="0">
            <a:noAutofit/>
          </a:bodyPr>
          <a:lstStyle>
            <a:lvl1pPr lvl="0" algn="r" rtl="0">
              <a:lnSpc>
                <a:spcPct val="110000"/>
              </a:lnSpc>
              <a:spcBef>
                <a:spcPts val="0"/>
              </a:spcBef>
              <a:spcAft>
                <a:spcPts val="0"/>
              </a:spcAft>
              <a:buClr>
                <a:schemeClr val="dk2"/>
              </a:buClr>
              <a:buSzPts val="3600"/>
              <a:buNone/>
              <a:defRPr sz="2000">
                <a:latin typeface="Hepta Slab Medium"/>
                <a:ea typeface="Hepta Slab Medium"/>
                <a:cs typeface="Hepta Slab Medium"/>
                <a:sym typeface="Hepta Slab Medium"/>
              </a:defRPr>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long list">
  <p:cSld name="CUSTOM_8">
    <p:bg>
      <p:bgPr>
        <a:solidFill>
          <a:schemeClr val="lt2"/>
        </a:solidFill>
        <a:effectLst/>
      </p:bgPr>
    </p:bg>
    <p:spTree>
      <p:nvGrpSpPr>
        <p:cNvPr id="1" name="Shape 81"/>
        <p:cNvGrpSpPr/>
        <p:nvPr/>
      </p:nvGrpSpPr>
      <p:grpSpPr>
        <a:xfrm>
          <a:off x="0" y="0"/>
          <a:ext cx="0" cy="0"/>
          <a:chOff x="0" y="0"/>
          <a:chExt cx="0" cy="0"/>
        </a:xfrm>
      </p:grpSpPr>
      <p:sp>
        <p:nvSpPr>
          <p:cNvPr id="82" name="Google Shape;82;p14"/>
          <p:cNvSpPr txBox="1">
            <a:spLocks noGrp="1"/>
          </p:cNvSpPr>
          <p:nvPr>
            <p:ph type="body" idx="1"/>
          </p:nvPr>
        </p:nvSpPr>
        <p:spPr>
          <a:xfrm>
            <a:off x="732525" y="1371800"/>
            <a:ext cx="7674600" cy="32571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chemeClr val="dk1"/>
              </a:buClr>
              <a:buSzPts val="1100"/>
              <a:buAutoNum type="arabicPeriod"/>
              <a:defRPr sz="1300">
                <a:solidFill>
                  <a:schemeClr val="dk1"/>
                </a:solidFill>
              </a:defRPr>
            </a:lvl1pPr>
            <a:lvl2pPr marL="914400" lvl="1" indent="-298450" rtl="0">
              <a:lnSpc>
                <a:spcPct val="100000"/>
              </a:lnSpc>
              <a:spcBef>
                <a:spcPts val="1600"/>
              </a:spcBef>
              <a:spcAft>
                <a:spcPts val="0"/>
              </a:spcAft>
              <a:buClr>
                <a:schemeClr val="dk1"/>
              </a:buClr>
              <a:buSzPts val="1100"/>
              <a:buAutoNum type="alphaLcPeriod"/>
              <a:defRPr>
                <a:solidFill>
                  <a:schemeClr val="dk1"/>
                </a:solidFill>
              </a:defRPr>
            </a:lvl2pPr>
            <a:lvl3pPr marL="1371600" lvl="2" indent="-298450" rtl="0">
              <a:lnSpc>
                <a:spcPct val="100000"/>
              </a:lnSpc>
              <a:spcBef>
                <a:spcPts val="1600"/>
              </a:spcBef>
              <a:spcAft>
                <a:spcPts val="0"/>
              </a:spcAft>
              <a:buClr>
                <a:schemeClr val="dk1"/>
              </a:buClr>
              <a:buSzPts val="1100"/>
              <a:buAutoNum type="romanLcPeriod"/>
              <a:defRPr>
                <a:solidFill>
                  <a:schemeClr val="dk1"/>
                </a:solidFill>
              </a:defRPr>
            </a:lvl3pPr>
            <a:lvl4pPr marL="1828800" lvl="3" indent="-298450" rtl="0">
              <a:lnSpc>
                <a:spcPct val="100000"/>
              </a:lnSpc>
              <a:spcBef>
                <a:spcPts val="1600"/>
              </a:spcBef>
              <a:spcAft>
                <a:spcPts val="0"/>
              </a:spcAft>
              <a:buClr>
                <a:schemeClr val="dk1"/>
              </a:buClr>
              <a:buSzPts val="1100"/>
              <a:buAutoNum type="arabicPeriod"/>
              <a:defRPr>
                <a:solidFill>
                  <a:schemeClr val="dk1"/>
                </a:solidFill>
              </a:defRPr>
            </a:lvl4pPr>
            <a:lvl5pPr marL="2286000" lvl="4" indent="-298450" rtl="0">
              <a:lnSpc>
                <a:spcPct val="100000"/>
              </a:lnSpc>
              <a:spcBef>
                <a:spcPts val="1600"/>
              </a:spcBef>
              <a:spcAft>
                <a:spcPts val="0"/>
              </a:spcAft>
              <a:buClr>
                <a:schemeClr val="dk1"/>
              </a:buClr>
              <a:buSzPts val="1100"/>
              <a:buAutoNum type="alphaLcPeriod"/>
              <a:defRPr>
                <a:solidFill>
                  <a:schemeClr val="dk1"/>
                </a:solidFill>
              </a:defRPr>
            </a:lvl5pPr>
            <a:lvl6pPr marL="2743200" lvl="5" indent="-298450" rtl="0">
              <a:lnSpc>
                <a:spcPct val="100000"/>
              </a:lnSpc>
              <a:spcBef>
                <a:spcPts val="1600"/>
              </a:spcBef>
              <a:spcAft>
                <a:spcPts val="0"/>
              </a:spcAft>
              <a:buClr>
                <a:schemeClr val="dk1"/>
              </a:buClr>
              <a:buSzPts val="1100"/>
              <a:buAutoNum type="romanLcPeriod"/>
              <a:defRPr>
                <a:solidFill>
                  <a:schemeClr val="dk1"/>
                </a:solidFill>
              </a:defRPr>
            </a:lvl6pPr>
            <a:lvl7pPr marL="3200400" lvl="6" indent="-298450" rtl="0">
              <a:lnSpc>
                <a:spcPct val="100000"/>
              </a:lnSpc>
              <a:spcBef>
                <a:spcPts val="1600"/>
              </a:spcBef>
              <a:spcAft>
                <a:spcPts val="0"/>
              </a:spcAft>
              <a:buClr>
                <a:schemeClr val="dk1"/>
              </a:buClr>
              <a:buSzPts val="1100"/>
              <a:buAutoNum type="arabicPeriod"/>
              <a:defRPr>
                <a:solidFill>
                  <a:schemeClr val="dk1"/>
                </a:solidFill>
              </a:defRPr>
            </a:lvl7pPr>
            <a:lvl8pPr marL="3657600" lvl="7" indent="-298450" rtl="0">
              <a:lnSpc>
                <a:spcPct val="100000"/>
              </a:lnSpc>
              <a:spcBef>
                <a:spcPts val="1600"/>
              </a:spcBef>
              <a:spcAft>
                <a:spcPts val="0"/>
              </a:spcAft>
              <a:buClr>
                <a:schemeClr val="dk1"/>
              </a:buClr>
              <a:buSzPts val="1100"/>
              <a:buAutoNum type="alphaLcPeriod"/>
              <a:defRPr>
                <a:solidFill>
                  <a:schemeClr val="dk1"/>
                </a:solidFill>
              </a:defRPr>
            </a:lvl8pPr>
            <a:lvl9pPr marL="4114800" lvl="8" indent="-298450" rtl="0">
              <a:lnSpc>
                <a:spcPct val="100000"/>
              </a:lnSpc>
              <a:spcBef>
                <a:spcPts val="1600"/>
              </a:spcBef>
              <a:spcAft>
                <a:spcPts val="1600"/>
              </a:spcAft>
              <a:buClr>
                <a:schemeClr val="dk1"/>
              </a:buClr>
              <a:buSzPts val="1100"/>
              <a:buAutoNum type="romanLcPeriod"/>
              <a:defRPr>
                <a:solidFill>
                  <a:schemeClr val="dk1"/>
                </a:solidFill>
              </a:defRPr>
            </a:lvl9pPr>
          </a:lstStyle>
          <a:p>
            <a:endParaRPr/>
          </a:p>
        </p:txBody>
      </p:sp>
      <p:sp>
        <p:nvSpPr>
          <p:cNvPr id="83" name="Google Shape;83;p14"/>
          <p:cNvSpPr txBox="1">
            <a:spLocks noGrp="1"/>
          </p:cNvSpPr>
          <p:nvPr>
            <p:ph type="ctrTitle"/>
          </p:nvPr>
        </p:nvSpPr>
        <p:spPr>
          <a:xfrm>
            <a:off x="4379400" y="817880"/>
            <a:ext cx="4051500" cy="321300"/>
          </a:xfrm>
          <a:prstGeom prst="rect">
            <a:avLst/>
          </a:prstGeom>
        </p:spPr>
        <p:txBody>
          <a:bodyPr spcFirstLastPara="1" wrap="square" lIns="91425" tIns="91425" rIns="91425" bIns="91425" anchor="ctr" anchorCtr="0">
            <a:noAutofit/>
          </a:bodyPr>
          <a:lstStyle>
            <a:lvl1pPr lvl="0" algn="r" rtl="0">
              <a:lnSpc>
                <a:spcPct val="110000"/>
              </a:lnSpc>
              <a:spcBef>
                <a:spcPts val="0"/>
              </a:spcBef>
              <a:spcAft>
                <a:spcPts val="0"/>
              </a:spcAft>
              <a:buClr>
                <a:schemeClr val="dk2"/>
              </a:buClr>
              <a:buSzPts val="3600"/>
              <a:buNone/>
              <a:defRPr sz="2000"/>
            </a:lvl1pPr>
            <a:lvl2pPr lvl="1" algn="ctr" rtl="0">
              <a:spcBef>
                <a:spcPts val="0"/>
              </a:spcBef>
              <a:spcAft>
                <a:spcPts val="0"/>
              </a:spcAft>
              <a:buClr>
                <a:schemeClr val="dk1"/>
              </a:buClr>
              <a:buSzPts val="3600"/>
              <a:buNone/>
              <a:defRPr sz="3600">
                <a:solidFill>
                  <a:schemeClr val="dk1"/>
                </a:solidFill>
              </a:defRPr>
            </a:lvl2pPr>
            <a:lvl3pPr lvl="2" algn="ctr" rtl="0">
              <a:spcBef>
                <a:spcPts val="0"/>
              </a:spcBef>
              <a:spcAft>
                <a:spcPts val="0"/>
              </a:spcAft>
              <a:buClr>
                <a:schemeClr val="dk1"/>
              </a:buClr>
              <a:buSzPts val="3600"/>
              <a:buNone/>
              <a:defRPr sz="3600">
                <a:solidFill>
                  <a:schemeClr val="dk1"/>
                </a:solidFill>
              </a:defRPr>
            </a:lvl3pPr>
            <a:lvl4pPr lvl="3" algn="ctr" rtl="0">
              <a:spcBef>
                <a:spcPts val="0"/>
              </a:spcBef>
              <a:spcAft>
                <a:spcPts val="0"/>
              </a:spcAft>
              <a:buClr>
                <a:schemeClr val="dk1"/>
              </a:buClr>
              <a:buSzPts val="3600"/>
              <a:buNone/>
              <a:defRPr sz="3600">
                <a:solidFill>
                  <a:schemeClr val="dk1"/>
                </a:solidFill>
              </a:defRPr>
            </a:lvl4pPr>
            <a:lvl5pPr lvl="4" algn="ctr" rtl="0">
              <a:spcBef>
                <a:spcPts val="0"/>
              </a:spcBef>
              <a:spcAft>
                <a:spcPts val="0"/>
              </a:spcAft>
              <a:buClr>
                <a:schemeClr val="dk1"/>
              </a:buClr>
              <a:buSzPts val="3600"/>
              <a:buNone/>
              <a:defRPr sz="3600">
                <a:solidFill>
                  <a:schemeClr val="dk1"/>
                </a:solidFill>
              </a:defRPr>
            </a:lvl5pPr>
            <a:lvl6pPr lvl="5" algn="ctr" rtl="0">
              <a:spcBef>
                <a:spcPts val="0"/>
              </a:spcBef>
              <a:spcAft>
                <a:spcPts val="0"/>
              </a:spcAft>
              <a:buClr>
                <a:schemeClr val="dk1"/>
              </a:buClr>
              <a:buSzPts val="3600"/>
              <a:buNone/>
              <a:defRPr sz="3600">
                <a:solidFill>
                  <a:schemeClr val="dk1"/>
                </a:solidFill>
              </a:defRPr>
            </a:lvl6pPr>
            <a:lvl7pPr lvl="6" algn="ctr" rtl="0">
              <a:spcBef>
                <a:spcPts val="0"/>
              </a:spcBef>
              <a:spcAft>
                <a:spcPts val="0"/>
              </a:spcAft>
              <a:buClr>
                <a:schemeClr val="dk1"/>
              </a:buClr>
              <a:buSzPts val="3600"/>
              <a:buNone/>
              <a:defRPr sz="3600">
                <a:solidFill>
                  <a:schemeClr val="dk1"/>
                </a:solidFill>
              </a:defRPr>
            </a:lvl7pPr>
            <a:lvl8pPr lvl="7" algn="ctr" rtl="0">
              <a:spcBef>
                <a:spcPts val="0"/>
              </a:spcBef>
              <a:spcAft>
                <a:spcPts val="0"/>
              </a:spcAft>
              <a:buClr>
                <a:schemeClr val="dk1"/>
              </a:buClr>
              <a:buSzPts val="3600"/>
              <a:buNone/>
              <a:defRPr sz="3600">
                <a:solidFill>
                  <a:schemeClr val="dk1"/>
                </a:solidFill>
              </a:defRPr>
            </a:lvl8pPr>
            <a:lvl9pPr lvl="8" algn="ctr" rtl="0">
              <a:spcBef>
                <a:spcPts val="0"/>
              </a:spcBef>
              <a:spcAft>
                <a:spcPts val="0"/>
              </a:spcAft>
              <a:buClr>
                <a:schemeClr val="dk1"/>
              </a:buClr>
              <a:buSzPts val="3600"/>
              <a:buNone/>
              <a:defRPr sz="36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CUSTOM_9_1_1_1_1">
    <p:bg>
      <p:bgPr>
        <a:solidFill>
          <a:schemeClr val="lt2"/>
        </a:solidFill>
        <a:effectLst/>
      </p:bgPr>
    </p:bg>
    <p:spTree>
      <p:nvGrpSpPr>
        <p:cNvPr id="1" name="Shape 16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6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957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Hepta Slab SemiBold"/>
              <a:buNone/>
              <a:defRPr sz="2400">
                <a:solidFill>
                  <a:schemeClr val="dk1"/>
                </a:solidFill>
                <a:latin typeface="Hepta Slab SemiBold"/>
                <a:ea typeface="Hepta Slab SemiBold"/>
                <a:cs typeface="Hepta Slab SemiBold"/>
                <a:sym typeface="Hepta Slab SemiBold"/>
              </a:defRPr>
            </a:lvl1pPr>
            <a:lvl2pPr lvl="1">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2pPr>
            <a:lvl3pPr lvl="2">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3pPr>
            <a:lvl4pPr lvl="3">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4pPr>
            <a:lvl5pPr lvl="4">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5pPr>
            <a:lvl6pPr lvl="5">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6pPr>
            <a:lvl7pPr lvl="6">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7pPr>
            <a:lvl8pPr lvl="7">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8pPr>
            <a:lvl9pPr lvl="8">
              <a:spcBef>
                <a:spcPts val="0"/>
              </a:spcBef>
              <a:spcAft>
                <a:spcPts val="0"/>
              </a:spcAft>
              <a:buClr>
                <a:schemeClr val="dk1"/>
              </a:buClr>
              <a:buSzPts val="2400"/>
              <a:buFont typeface="Oswald SemiBold"/>
              <a:buNone/>
              <a:defRPr sz="2400">
                <a:solidFill>
                  <a:schemeClr val="dk1"/>
                </a:solidFill>
                <a:latin typeface="Oswald SemiBold"/>
                <a:ea typeface="Oswald SemiBold"/>
                <a:cs typeface="Oswald SemiBold"/>
                <a:sym typeface="Oswald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bel"/>
              <a:buChar char="●"/>
              <a:defRPr>
                <a:solidFill>
                  <a:schemeClr val="dk1"/>
                </a:solidFill>
                <a:latin typeface="Abel"/>
                <a:ea typeface="Abel"/>
                <a:cs typeface="Abel"/>
                <a:sym typeface="Abel"/>
              </a:defRPr>
            </a:lvl1pPr>
            <a:lvl2pPr marL="914400" lvl="1"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2pPr>
            <a:lvl3pPr marL="1371600" lvl="2"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3pPr>
            <a:lvl4pPr marL="1828800" lvl="3"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4pPr>
            <a:lvl5pPr marL="2286000" lvl="4"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5pPr>
            <a:lvl6pPr marL="2743200" lvl="5"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6pPr>
            <a:lvl7pPr marL="3200400" lvl="6"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7pPr>
            <a:lvl8pPr marL="3657600" lvl="7" indent="-317500">
              <a:lnSpc>
                <a:spcPct val="115000"/>
              </a:lnSpc>
              <a:spcBef>
                <a:spcPts val="1600"/>
              </a:spcBef>
              <a:spcAft>
                <a:spcPts val="0"/>
              </a:spcAft>
              <a:buClr>
                <a:schemeClr val="dk1"/>
              </a:buClr>
              <a:buSzPts val="1400"/>
              <a:buFont typeface="Abel"/>
              <a:buChar char="○"/>
              <a:defRPr>
                <a:solidFill>
                  <a:schemeClr val="dk1"/>
                </a:solidFill>
                <a:latin typeface="Abel"/>
                <a:ea typeface="Abel"/>
                <a:cs typeface="Abel"/>
                <a:sym typeface="Abel"/>
              </a:defRPr>
            </a:lvl8pPr>
            <a:lvl9pPr marL="4114800" lvl="8" indent="-317500">
              <a:lnSpc>
                <a:spcPct val="115000"/>
              </a:lnSpc>
              <a:spcBef>
                <a:spcPts val="1600"/>
              </a:spcBef>
              <a:spcAft>
                <a:spcPts val="1600"/>
              </a:spcAft>
              <a:buClr>
                <a:schemeClr val="dk1"/>
              </a:buClr>
              <a:buSzPts val="1400"/>
              <a:buFont typeface="Abel"/>
              <a:buChar char="■"/>
              <a:defRPr>
                <a:solidFill>
                  <a:schemeClr val="dk1"/>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6" r:id="rId4"/>
    <p:sldLayoutId id="2147483660" r:id="rId5"/>
    <p:sldLayoutId id="2147483668" r:id="rId6"/>
    <p:sldLayoutId id="214748366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bit.ly/2Tynxth" TargetMode="External"/><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slide" Target="slide9.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bit.ly/2Tynxth" TargetMode="External"/><Relationship Id="rId7"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slide" Target="slide9.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bit.ly/2Tynxth" TargetMode="External"/><Relationship Id="rId7"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slide" Target="slide9.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bit.ly/2Tynxth" TargetMode="External"/><Relationship Id="rId7"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slide" Target="slide9.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bit.ly/2Tynxth" TargetMode="External"/><Relationship Id="rId7"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slide" Target="slide9.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bit.ly/2Tynxth" TargetMode="External"/><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slide" Target="slide9.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bit.ly/2Tynxth" TargetMode="External"/><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slide" Target="slide9.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bit.ly/2Tynxth" TargetMode="External"/><Relationship Id="rId7"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slide" Target="slide9.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slide" Target="slide9.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bit.ly/2Tynxth" TargetMode="External"/><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slide" Target="slide9.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bit.ly/2Tynxth" TargetMode="External"/><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slide" Target="slide9.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bit.ly/2Tynxth" TargetMode="External"/><Relationship Id="rId7"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slide" Target="slide9.xml"/><Relationship Id="rId5" Type="http://schemas.openxmlformats.org/officeDocument/2006/relationships/hyperlink" Target="http://bit.ly/33VAFh3" TargetMode="External"/><Relationship Id="rId4" Type="http://schemas.openxmlformats.org/officeDocument/2006/relationships/hyperlink" Target="http://bit.ly/30B07Gq"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6"/>
        <p:cNvGrpSpPr/>
        <p:nvPr/>
      </p:nvGrpSpPr>
      <p:grpSpPr>
        <a:xfrm>
          <a:off x="0" y="0"/>
          <a:ext cx="0" cy="0"/>
          <a:chOff x="0" y="0"/>
          <a:chExt cx="0" cy="0"/>
        </a:xfrm>
      </p:grpSpPr>
      <p:sp>
        <p:nvSpPr>
          <p:cNvPr id="177" name="Google Shape;177;p26"/>
          <p:cNvSpPr txBox="1">
            <a:spLocks noGrp="1"/>
          </p:cNvSpPr>
          <p:nvPr>
            <p:ph type="ctrTitle"/>
          </p:nvPr>
        </p:nvSpPr>
        <p:spPr>
          <a:xfrm>
            <a:off x="2720175" y="2687200"/>
            <a:ext cx="3703800" cy="89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PROJECT EXHIBITION -1 </a:t>
            </a:r>
            <a:endParaRPr dirty="0"/>
          </a:p>
        </p:txBody>
      </p:sp>
      <p:sp>
        <p:nvSpPr>
          <p:cNvPr id="178" name="Google Shape;178;p26">
            <a:hlinkClick r:id="" action="ppaction://hlinkshowjump?jump=nextslide"/>
          </p:cNvPr>
          <p:cNvSpPr/>
          <p:nvPr/>
        </p:nvSpPr>
        <p:spPr>
          <a:xfrm>
            <a:off x="3651900" y="3820488"/>
            <a:ext cx="1840200" cy="333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txBox="1">
            <a:spLocks noGrp="1"/>
          </p:cNvSpPr>
          <p:nvPr>
            <p:ph type="subTitle" idx="1"/>
          </p:nvPr>
        </p:nvSpPr>
        <p:spPr>
          <a:xfrm>
            <a:off x="4020150" y="3857474"/>
            <a:ext cx="1103700" cy="169800"/>
          </a:xfrm>
          <a:prstGeom prst="rect">
            <a:avLst/>
          </a:prstGeom>
        </p:spPr>
        <p:txBody>
          <a:bodyPr spcFirstLastPara="1" wrap="square" lIns="91425" tIns="0" rIns="91425" bIns="0" anchor="t" anchorCtr="0">
            <a:noAutofit/>
          </a:bodyPr>
          <a:lstStyle/>
          <a:p>
            <a:pPr marL="0" lvl="0" indent="0" algn="ctr" rtl="0">
              <a:spcBef>
                <a:spcPts val="0"/>
              </a:spcBef>
              <a:spcAft>
                <a:spcPts val="1600"/>
              </a:spcAft>
              <a:buNone/>
            </a:pPr>
            <a:r>
              <a:rPr lang="en">
                <a:solidFill>
                  <a:schemeClr val="hlink"/>
                </a:solidFill>
                <a:uFill>
                  <a:noFill/>
                </a:uFill>
                <a:hlinkClick r:id="rId3" action="ppaction://hlinksldjump"/>
              </a:rPr>
              <a:t>Start now!</a:t>
            </a:r>
            <a:endParaRPr/>
          </a:p>
        </p:txBody>
      </p:sp>
      <p:pic>
        <p:nvPicPr>
          <p:cNvPr id="3" name="Graphic 2" descr="Checklist">
            <a:extLst>
              <a:ext uri="{FF2B5EF4-FFF2-40B4-BE49-F238E27FC236}">
                <a16:creationId xmlns:a16="http://schemas.microsoft.com/office/drawing/2014/main" id="{B66DF46A-0815-4553-BBD4-84DAA76E1C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20150" y="1754307"/>
            <a:ext cx="914400" cy="914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3"/>
        <p:cNvGrpSpPr/>
        <p:nvPr/>
      </p:nvGrpSpPr>
      <p:grpSpPr>
        <a:xfrm>
          <a:off x="0" y="0"/>
          <a:ext cx="0" cy="0"/>
          <a:chOff x="0" y="0"/>
          <a:chExt cx="0" cy="0"/>
        </a:xfrm>
      </p:grpSpPr>
      <p:sp>
        <p:nvSpPr>
          <p:cNvPr id="224" name="Google Shape;224;p27"/>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50" y="-1362"/>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a:hlinkClick r:id="rId3"/>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a:hlinkClick r:id="rId4"/>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a:hlinkClick r:id="" action="ppaction://noaction"/>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a:hlinkClick r:id="rId5"/>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27"/>
          <p:cNvGrpSpPr/>
          <p:nvPr/>
        </p:nvGrpSpPr>
        <p:grpSpPr>
          <a:xfrm>
            <a:off x="238515" y="90242"/>
            <a:ext cx="216784" cy="199039"/>
            <a:chOff x="285677" y="4429254"/>
            <a:chExt cx="216784" cy="199039"/>
          </a:xfrm>
        </p:grpSpPr>
        <p:sp>
          <p:nvSpPr>
            <p:cNvPr id="233" name="Google Shape;233;p27"/>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27"/>
          <p:cNvSpPr txBox="1"/>
          <p:nvPr/>
        </p:nvSpPr>
        <p:spPr>
          <a:xfrm>
            <a:off x="1026488" y="0"/>
            <a:ext cx="947092" cy="289149"/>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43" name="Google Shape;243;p27"/>
          <p:cNvSpPr txBox="1"/>
          <p:nvPr/>
        </p:nvSpPr>
        <p:spPr>
          <a:xfrm>
            <a:off x="2459374" y="90242"/>
            <a:ext cx="1051049" cy="19890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Objective </a:t>
            </a:r>
            <a:endParaRPr sz="1200" dirty="0">
              <a:solidFill>
                <a:schemeClr val="dk1"/>
              </a:solidFill>
              <a:latin typeface="Abel"/>
              <a:ea typeface="Abel"/>
              <a:cs typeface="Abel"/>
              <a:sym typeface="Abel"/>
            </a:endParaRPr>
          </a:p>
        </p:txBody>
      </p:sp>
      <p:sp>
        <p:nvSpPr>
          <p:cNvPr id="244" name="Google Shape;244;p27"/>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Proposal</a:t>
            </a:r>
            <a:endParaRPr sz="1200" dirty="0">
              <a:solidFill>
                <a:schemeClr val="dk1"/>
              </a:solidFill>
              <a:latin typeface="Abel"/>
              <a:ea typeface="Abel"/>
              <a:cs typeface="Abel"/>
              <a:sym typeface="Abel"/>
            </a:endParaRPr>
          </a:p>
        </p:txBody>
      </p:sp>
      <p:sp>
        <p:nvSpPr>
          <p:cNvPr id="245" name="Google Shape;245;p27"/>
          <p:cNvSpPr txBox="1">
            <a:spLocks noGrp="1"/>
          </p:cNvSpPr>
          <p:nvPr>
            <p:ph type="body" idx="1"/>
          </p:nvPr>
        </p:nvSpPr>
        <p:spPr>
          <a:xfrm>
            <a:off x="732525" y="2659380"/>
            <a:ext cx="7674600" cy="1969520"/>
          </a:xfrm>
          <a:prstGeom prst="rect">
            <a:avLst/>
          </a:prstGeom>
        </p:spPr>
        <p:txBody>
          <a:bodyPr spcFirstLastPara="1" wrap="square" lIns="91425" tIns="91425" rIns="91425" bIns="91425" anchor="t" anchorCtr="0">
            <a:noAutofit/>
          </a:bodyPr>
          <a:lstStyle/>
          <a:p>
            <a:pPr marL="0" indent="0">
              <a:buNone/>
            </a:pPr>
            <a:r>
              <a:rPr lang="en-US" sz="1100" dirty="0">
                <a:solidFill>
                  <a:schemeClr val="lt1"/>
                </a:solidFill>
                <a:latin typeface="+mn-lt"/>
              </a:rPr>
              <a:t>For GPA calculator we have designed a form like page where USER will input the course , course credit and the grade achieved by him/her, and by this data the GPA of a user will be calculated.</a:t>
            </a:r>
          </a:p>
          <a:p>
            <a:pPr marL="0" indent="0">
              <a:buNone/>
            </a:pPr>
            <a:r>
              <a:rPr lang="en-US" sz="1100" dirty="0">
                <a:solidFill>
                  <a:schemeClr val="lt1"/>
                </a:solidFill>
                <a:latin typeface="+mn-lt"/>
              </a:rPr>
              <a:t>For CGPA, we have also designed a form only, where user will input the semesters, the total credits in the semester and the GPA achieved in the semester, by this data the CGPA will be calculated.</a:t>
            </a:r>
          </a:p>
          <a:p>
            <a:pPr marL="0" indent="0">
              <a:buNone/>
            </a:pPr>
            <a:r>
              <a:rPr lang="en-US" sz="1100" dirty="0">
                <a:solidFill>
                  <a:schemeClr val="lt1"/>
                </a:solidFill>
                <a:latin typeface="+mn-lt"/>
              </a:rPr>
              <a:t>For Attendance we have designed a page where user will input the Total classes in the semester and the number of classes missed from this it will output the number of classes the user can miss without appearing in the DEBAR list</a:t>
            </a:r>
          </a:p>
          <a:p>
            <a:pPr marL="0" indent="0">
              <a:buNone/>
            </a:pPr>
            <a:r>
              <a:rPr lang="en-US" sz="1100" dirty="0">
                <a:solidFill>
                  <a:schemeClr val="lt1"/>
                </a:solidFill>
                <a:latin typeface="+mn-lt"/>
              </a:rPr>
              <a:t>We have Designed the CGPA estimator where USER will input the Desired CGPA, Current CGPA, Credits taken, Total credits till now, Current semester.</a:t>
            </a:r>
          </a:p>
          <a:p>
            <a:pPr marL="0" indent="0">
              <a:buNone/>
            </a:pPr>
            <a:r>
              <a:rPr lang="en-US" sz="1100" dirty="0">
                <a:solidFill>
                  <a:schemeClr val="lt1"/>
                </a:solidFill>
                <a:latin typeface="+mn-lt"/>
              </a:rPr>
              <a:t>Lastly we have designed the Faculty review system, where we have designed the two forms first one is the Review form where students will give their review on the faculty and their response will get saved in the PHP-MYSQL database.</a:t>
            </a:r>
          </a:p>
          <a:p>
            <a:pPr marL="0" indent="0">
              <a:buNone/>
            </a:pPr>
            <a:r>
              <a:rPr lang="en-US" sz="1100" dirty="0">
                <a:solidFill>
                  <a:schemeClr val="lt1"/>
                </a:solidFill>
                <a:latin typeface="+mn-lt"/>
              </a:rPr>
              <a:t>And from that database the avg rating will be retrieved through the Retrieval form .</a:t>
            </a:r>
            <a:endParaRPr sz="1100" dirty="0">
              <a:solidFill>
                <a:schemeClr val="lt1"/>
              </a:solidFill>
              <a:latin typeface="+mn-lt"/>
            </a:endParaRPr>
          </a:p>
        </p:txBody>
      </p:sp>
      <p:sp>
        <p:nvSpPr>
          <p:cNvPr id="247" name="Google Shape;247;p27">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Novelty</a:t>
            </a:r>
            <a:endParaRPr sz="1200" dirty="0">
              <a:solidFill>
                <a:schemeClr val="dk1"/>
              </a:solidFill>
              <a:latin typeface="Abel"/>
              <a:ea typeface="Abel"/>
              <a:cs typeface="Abel"/>
              <a:sym typeface="Abel"/>
            </a:endParaRPr>
          </a:p>
        </p:txBody>
      </p:sp>
      <p:sp>
        <p:nvSpPr>
          <p:cNvPr id="249" name="Google Shape;249;p27"/>
          <p:cNvSpPr txBox="1"/>
          <p:nvPr/>
        </p:nvSpPr>
        <p:spPr>
          <a:xfrm>
            <a:off x="6537200" y="90242"/>
            <a:ext cx="988500" cy="19890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b="1" dirty="0">
                <a:solidFill>
                  <a:schemeClr val="dk1"/>
                </a:solidFill>
                <a:latin typeface="Abel"/>
                <a:ea typeface="Abel"/>
                <a:cs typeface="Abel"/>
                <a:sym typeface="Abel"/>
              </a:rPr>
              <a:t>METHODOLOGY</a:t>
            </a:r>
            <a:endParaRPr sz="1200" b="1" dirty="0">
              <a:solidFill>
                <a:schemeClr val="dk1"/>
              </a:solidFill>
              <a:latin typeface="Abel"/>
              <a:ea typeface="Abel"/>
              <a:cs typeface="Abel"/>
              <a:sym typeface="Abel"/>
            </a:endParaRPr>
          </a:p>
        </p:txBody>
      </p:sp>
      <p:sp>
        <p:nvSpPr>
          <p:cNvPr id="250" name="Google Shape;250;p27"/>
          <p:cNvSpPr txBox="1"/>
          <p:nvPr/>
        </p:nvSpPr>
        <p:spPr>
          <a:xfrm>
            <a:off x="8159500" y="90250"/>
            <a:ext cx="5604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Other </a:t>
            </a:r>
            <a:endParaRPr sz="1200" dirty="0">
              <a:solidFill>
                <a:schemeClr val="dk1"/>
              </a:solidFill>
              <a:latin typeface="Abel"/>
              <a:ea typeface="Abel"/>
              <a:cs typeface="Abel"/>
              <a:sym typeface="Abel"/>
            </a:endParaRPr>
          </a:p>
        </p:txBody>
      </p:sp>
      <p:pic>
        <p:nvPicPr>
          <p:cNvPr id="1026" name="Picture 2" descr="The Expert&amp;#39;s List of Project Management Methodologies | Nave">
            <a:extLst>
              <a:ext uri="{FF2B5EF4-FFF2-40B4-BE49-F238E27FC236}">
                <a16:creationId xmlns:a16="http://schemas.microsoft.com/office/drawing/2014/main" id="{3C08A813-365F-4D70-8E2B-9F3ABE6CF3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2310" y="653671"/>
            <a:ext cx="2628900"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618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3"/>
        <p:cNvGrpSpPr/>
        <p:nvPr/>
      </p:nvGrpSpPr>
      <p:grpSpPr>
        <a:xfrm>
          <a:off x="0" y="0"/>
          <a:ext cx="0" cy="0"/>
          <a:chOff x="0" y="0"/>
          <a:chExt cx="0" cy="0"/>
        </a:xfrm>
      </p:grpSpPr>
      <p:sp>
        <p:nvSpPr>
          <p:cNvPr id="224" name="Google Shape;224;p27"/>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50" y="-1362"/>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a:hlinkClick r:id="rId3"/>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a:hlinkClick r:id="rId4"/>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a:hlinkClick r:id="" action="ppaction://noaction"/>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a:hlinkClick r:id="rId5"/>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27"/>
          <p:cNvGrpSpPr/>
          <p:nvPr/>
        </p:nvGrpSpPr>
        <p:grpSpPr>
          <a:xfrm>
            <a:off x="238515" y="90242"/>
            <a:ext cx="216784" cy="199039"/>
            <a:chOff x="285677" y="4429254"/>
            <a:chExt cx="216784" cy="199039"/>
          </a:xfrm>
        </p:grpSpPr>
        <p:sp>
          <p:nvSpPr>
            <p:cNvPr id="233" name="Google Shape;233;p27"/>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27"/>
          <p:cNvSpPr txBox="1"/>
          <p:nvPr/>
        </p:nvSpPr>
        <p:spPr>
          <a:xfrm>
            <a:off x="1026488" y="0"/>
            <a:ext cx="947092" cy="289149"/>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43" name="Google Shape;243;p27"/>
          <p:cNvSpPr txBox="1"/>
          <p:nvPr/>
        </p:nvSpPr>
        <p:spPr>
          <a:xfrm>
            <a:off x="2459374" y="90242"/>
            <a:ext cx="1051049" cy="19890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Objective </a:t>
            </a:r>
            <a:endParaRPr sz="1200" dirty="0">
              <a:solidFill>
                <a:schemeClr val="dk1"/>
              </a:solidFill>
              <a:latin typeface="Abel"/>
              <a:ea typeface="Abel"/>
              <a:cs typeface="Abel"/>
              <a:sym typeface="Abel"/>
            </a:endParaRPr>
          </a:p>
        </p:txBody>
      </p:sp>
      <p:sp>
        <p:nvSpPr>
          <p:cNvPr id="244" name="Google Shape;244;p27"/>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Proposal</a:t>
            </a:r>
            <a:endParaRPr sz="1200" dirty="0">
              <a:solidFill>
                <a:schemeClr val="dk1"/>
              </a:solidFill>
              <a:latin typeface="Abel"/>
              <a:ea typeface="Abel"/>
              <a:cs typeface="Abel"/>
              <a:sym typeface="Abel"/>
            </a:endParaRPr>
          </a:p>
        </p:txBody>
      </p:sp>
      <p:sp>
        <p:nvSpPr>
          <p:cNvPr id="245" name="Google Shape;245;p27"/>
          <p:cNvSpPr txBox="1">
            <a:spLocks noGrp="1"/>
          </p:cNvSpPr>
          <p:nvPr>
            <p:ph type="body" idx="1"/>
          </p:nvPr>
        </p:nvSpPr>
        <p:spPr>
          <a:xfrm>
            <a:off x="732525" y="2659380"/>
            <a:ext cx="7674600" cy="19695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lt1"/>
                </a:solidFill>
                <a:latin typeface="+mn-lt"/>
              </a:rPr>
              <a:t>Our group’s research is novel, because there may be GPA and CGPA calculator in other websites but our group has taken initiative in which we will put all the resources in the one website ,We will provide the attendance calculator through which they can keep track of their attendance in these time where everyone is involved in online education.</a:t>
            </a:r>
          </a:p>
          <a:p>
            <a:pPr marL="0" lvl="0" indent="0" algn="l" rtl="0">
              <a:spcBef>
                <a:spcPts val="0"/>
              </a:spcBef>
              <a:spcAft>
                <a:spcPts val="0"/>
              </a:spcAft>
              <a:buClr>
                <a:schemeClr val="dk1"/>
              </a:buClr>
              <a:buSzPts val="1100"/>
              <a:buFont typeface="Arial"/>
              <a:buNone/>
            </a:pPr>
            <a:endParaRPr lang="en-US" dirty="0">
              <a:solidFill>
                <a:schemeClr val="lt1"/>
              </a:solidFill>
              <a:latin typeface="+mn-lt"/>
            </a:endParaRPr>
          </a:p>
          <a:p>
            <a:pPr marL="0" lvl="0" indent="0" algn="l" rtl="0">
              <a:spcBef>
                <a:spcPts val="0"/>
              </a:spcBef>
              <a:spcAft>
                <a:spcPts val="0"/>
              </a:spcAft>
              <a:buClr>
                <a:schemeClr val="dk1"/>
              </a:buClr>
              <a:buSzPts val="1100"/>
              <a:buFont typeface="Arial"/>
              <a:buNone/>
            </a:pPr>
            <a:r>
              <a:rPr lang="en-US" dirty="0">
                <a:solidFill>
                  <a:schemeClr val="lt1"/>
                </a:solidFill>
                <a:latin typeface="+mn-lt"/>
              </a:rPr>
              <a:t>Even the student has to visit different websites for different resources , but from our website they can access all those resource which they can access from several different websites. </a:t>
            </a:r>
          </a:p>
          <a:p>
            <a:pPr marL="0" lvl="0" indent="0" algn="l" rtl="0">
              <a:spcBef>
                <a:spcPts val="0"/>
              </a:spcBef>
              <a:spcAft>
                <a:spcPts val="0"/>
              </a:spcAft>
              <a:buClr>
                <a:schemeClr val="dk1"/>
              </a:buClr>
              <a:buSzPts val="1100"/>
              <a:buFont typeface="Arial"/>
              <a:buNone/>
            </a:pPr>
            <a:r>
              <a:rPr lang="en-US" dirty="0">
                <a:solidFill>
                  <a:schemeClr val="lt1"/>
                </a:solidFill>
                <a:latin typeface="+mn-lt"/>
              </a:rPr>
              <a:t>Even we have designed the faculty review system so that students will get benefit of that in the teacher choosing procedure </a:t>
            </a:r>
            <a:endParaRPr dirty="0">
              <a:solidFill>
                <a:schemeClr val="lt1"/>
              </a:solidFill>
              <a:latin typeface="+mn-lt"/>
            </a:endParaRPr>
          </a:p>
        </p:txBody>
      </p:sp>
      <p:sp>
        <p:nvSpPr>
          <p:cNvPr id="247" name="Google Shape;247;p27">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b="1" dirty="0">
                <a:solidFill>
                  <a:schemeClr val="dk1"/>
                </a:solidFill>
                <a:latin typeface="Abel"/>
                <a:ea typeface="Abel"/>
                <a:cs typeface="Abel"/>
                <a:sym typeface="Abel"/>
              </a:rPr>
              <a:t>Novelty</a:t>
            </a:r>
            <a:endParaRPr sz="1200" b="1" dirty="0">
              <a:solidFill>
                <a:schemeClr val="dk1"/>
              </a:solidFill>
              <a:latin typeface="Abel"/>
              <a:ea typeface="Abel"/>
              <a:cs typeface="Abel"/>
              <a:sym typeface="Abel"/>
            </a:endParaRPr>
          </a:p>
        </p:txBody>
      </p:sp>
      <p:sp>
        <p:nvSpPr>
          <p:cNvPr id="249" name="Google Shape;249;p27"/>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Existing Work</a:t>
            </a:r>
            <a:endParaRPr sz="1200" dirty="0">
              <a:solidFill>
                <a:schemeClr val="dk1"/>
              </a:solidFill>
              <a:latin typeface="Abel"/>
              <a:ea typeface="Abel"/>
              <a:cs typeface="Abel"/>
              <a:sym typeface="Abel"/>
            </a:endParaRPr>
          </a:p>
        </p:txBody>
      </p:sp>
      <p:sp>
        <p:nvSpPr>
          <p:cNvPr id="250" name="Google Shape;250;p27"/>
          <p:cNvSpPr txBox="1"/>
          <p:nvPr/>
        </p:nvSpPr>
        <p:spPr>
          <a:xfrm>
            <a:off x="8159500" y="90250"/>
            <a:ext cx="5604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Other </a:t>
            </a:r>
            <a:endParaRPr sz="1200" dirty="0">
              <a:solidFill>
                <a:schemeClr val="dk1"/>
              </a:solidFill>
              <a:latin typeface="Abel"/>
              <a:ea typeface="Abel"/>
              <a:cs typeface="Abel"/>
              <a:sym typeface="Abel"/>
            </a:endParaRPr>
          </a:p>
        </p:txBody>
      </p:sp>
      <p:pic>
        <p:nvPicPr>
          <p:cNvPr id="7" name="Picture 6">
            <a:extLst>
              <a:ext uri="{FF2B5EF4-FFF2-40B4-BE49-F238E27FC236}">
                <a16:creationId xmlns:a16="http://schemas.microsoft.com/office/drawing/2014/main" id="{3EA10DFE-59EB-4AE8-995A-66B350CB9513}"/>
              </a:ext>
            </a:extLst>
          </p:cNvPr>
          <p:cNvPicPr>
            <a:picLocks noChangeAspect="1"/>
          </p:cNvPicPr>
          <p:nvPr/>
        </p:nvPicPr>
        <p:blipFill>
          <a:blip r:embed="rId7"/>
          <a:stretch>
            <a:fillRect/>
          </a:stretch>
        </p:blipFill>
        <p:spPr>
          <a:xfrm>
            <a:off x="2223987" y="647700"/>
            <a:ext cx="4234180" cy="1909792"/>
          </a:xfrm>
          <a:prstGeom prst="rect">
            <a:avLst/>
          </a:prstGeom>
        </p:spPr>
      </p:pic>
    </p:spTree>
    <p:extLst>
      <p:ext uri="{BB962C8B-B14F-4D97-AF65-F5344CB8AC3E}">
        <p14:creationId xmlns:p14="http://schemas.microsoft.com/office/powerpoint/2010/main" val="618138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3"/>
        <p:cNvGrpSpPr/>
        <p:nvPr/>
      </p:nvGrpSpPr>
      <p:grpSpPr>
        <a:xfrm>
          <a:off x="0" y="0"/>
          <a:ext cx="0" cy="0"/>
          <a:chOff x="0" y="0"/>
          <a:chExt cx="0" cy="0"/>
        </a:xfrm>
      </p:grpSpPr>
      <p:sp>
        <p:nvSpPr>
          <p:cNvPr id="224" name="Google Shape;224;p27"/>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50" y="-1362"/>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a:hlinkClick r:id="rId3"/>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a:hlinkClick r:id="rId4"/>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a:hlinkClick r:id="" action="ppaction://noaction"/>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a:hlinkClick r:id="rId5"/>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27"/>
          <p:cNvGrpSpPr/>
          <p:nvPr/>
        </p:nvGrpSpPr>
        <p:grpSpPr>
          <a:xfrm>
            <a:off x="238515" y="90242"/>
            <a:ext cx="216784" cy="199039"/>
            <a:chOff x="285677" y="4429254"/>
            <a:chExt cx="216784" cy="199039"/>
          </a:xfrm>
        </p:grpSpPr>
        <p:sp>
          <p:nvSpPr>
            <p:cNvPr id="233" name="Google Shape;233;p27"/>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27"/>
          <p:cNvSpPr txBox="1"/>
          <p:nvPr/>
        </p:nvSpPr>
        <p:spPr>
          <a:xfrm>
            <a:off x="1026488" y="0"/>
            <a:ext cx="947092" cy="289149"/>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b="1" dirty="0">
                <a:solidFill>
                  <a:schemeClr val="dk1"/>
                </a:solidFill>
                <a:latin typeface="Abel"/>
                <a:ea typeface="Abel"/>
                <a:cs typeface="Abel"/>
                <a:sym typeface="Abel"/>
              </a:rPr>
              <a:t>Hardware R</a:t>
            </a:r>
            <a:endParaRPr sz="1200" b="1" dirty="0">
              <a:solidFill>
                <a:schemeClr val="dk1"/>
              </a:solidFill>
              <a:latin typeface="Abel"/>
              <a:ea typeface="Abel"/>
              <a:cs typeface="Abel"/>
              <a:sym typeface="Abel"/>
            </a:endParaRPr>
          </a:p>
        </p:txBody>
      </p:sp>
      <p:sp>
        <p:nvSpPr>
          <p:cNvPr id="243" name="Google Shape;243;p27"/>
          <p:cNvSpPr txBox="1"/>
          <p:nvPr/>
        </p:nvSpPr>
        <p:spPr>
          <a:xfrm>
            <a:off x="2459374" y="90242"/>
            <a:ext cx="1051049" cy="19890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Objective </a:t>
            </a:r>
            <a:endParaRPr sz="1200" dirty="0">
              <a:solidFill>
                <a:schemeClr val="dk1"/>
              </a:solidFill>
              <a:latin typeface="Abel"/>
              <a:ea typeface="Abel"/>
              <a:cs typeface="Abel"/>
              <a:sym typeface="Abel"/>
            </a:endParaRPr>
          </a:p>
        </p:txBody>
      </p:sp>
      <p:sp>
        <p:nvSpPr>
          <p:cNvPr id="244" name="Google Shape;244;p27"/>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Proposal</a:t>
            </a:r>
            <a:endParaRPr sz="1200" dirty="0">
              <a:solidFill>
                <a:schemeClr val="dk1"/>
              </a:solidFill>
              <a:latin typeface="Abel"/>
              <a:ea typeface="Abel"/>
              <a:cs typeface="Abel"/>
              <a:sym typeface="Abel"/>
            </a:endParaRPr>
          </a:p>
        </p:txBody>
      </p:sp>
      <p:sp>
        <p:nvSpPr>
          <p:cNvPr id="245" name="Google Shape;245;p27"/>
          <p:cNvSpPr txBox="1">
            <a:spLocks noGrp="1"/>
          </p:cNvSpPr>
          <p:nvPr>
            <p:ph type="body" idx="1"/>
          </p:nvPr>
        </p:nvSpPr>
        <p:spPr>
          <a:xfrm>
            <a:off x="732525" y="2659380"/>
            <a:ext cx="7674600" cy="1969520"/>
          </a:xfrm>
          <a:prstGeom prst="rect">
            <a:avLst/>
          </a:prstGeom>
        </p:spPr>
        <p:txBody>
          <a:bodyPr spcFirstLastPara="1" wrap="square" lIns="91425" tIns="91425" rIns="91425" bIns="91425" anchor="t" anchorCtr="0">
            <a:noAutofit/>
          </a:bodyPr>
          <a:lstStyle/>
          <a:p>
            <a:pPr marL="0" indent="0">
              <a:buNone/>
            </a:pPr>
            <a:r>
              <a:rPr lang="en-US" dirty="0">
                <a:solidFill>
                  <a:schemeClr val="lt1"/>
                </a:solidFill>
                <a:latin typeface="+mn-lt"/>
              </a:rPr>
              <a:t>Mainly It will run on every standard pc currently in use , But </a:t>
            </a:r>
          </a:p>
          <a:p>
            <a:pPr marL="0" indent="0">
              <a:buNone/>
            </a:pPr>
            <a:r>
              <a:rPr lang="en-US" dirty="0">
                <a:solidFill>
                  <a:schemeClr val="lt1"/>
                </a:solidFill>
                <a:latin typeface="+mn-lt"/>
              </a:rPr>
              <a:t>1. The most Compatible Operating System is Windows 7, 8,10,11 ,Linux and Mac </a:t>
            </a:r>
            <a:r>
              <a:rPr lang="en-US" dirty="0" err="1">
                <a:solidFill>
                  <a:schemeClr val="lt1"/>
                </a:solidFill>
                <a:latin typeface="+mn-lt"/>
              </a:rPr>
              <a:t>Os</a:t>
            </a:r>
            <a:r>
              <a:rPr lang="en-US" dirty="0">
                <a:solidFill>
                  <a:schemeClr val="lt1"/>
                </a:solidFill>
                <a:latin typeface="+mn-lt"/>
              </a:rPr>
              <a:t> also</a:t>
            </a:r>
          </a:p>
          <a:p>
            <a:pPr marL="0" indent="0">
              <a:buNone/>
            </a:pPr>
            <a:endParaRPr lang="en-US" dirty="0">
              <a:solidFill>
                <a:schemeClr val="lt1"/>
              </a:solidFill>
              <a:latin typeface="+mn-lt"/>
            </a:endParaRPr>
          </a:p>
          <a:p>
            <a:pPr marL="0" indent="0">
              <a:buNone/>
            </a:pPr>
            <a:r>
              <a:rPr lang="en-US" dirty="0">
                <a:solidFill>
                  <a:schemeClr val="lt1"/>
                </a:solidFill>
                <a:latin typeface="+mn-lt"/>
              </a:rPr>
              <a:t>2. If the Processor is i5 or better than i5 then it is well and good otherwise our website can run on i3 processor also</a:t>
            </a:r>
          </a:p>
          <a:p>
            <a:pPr marL="0" indent="0">
              <a:buNone/>
            </a:pPr>
            <a:r>
              <a:rPr lang="en-US" dirty="0">
                <a:solidFill>
                  <a:schemeClr val="lt1"/>
                </a:solidFill>
                <a:latin typeface="+mn-lt"/>
              </a:rPr>
              <a:t>3. If the system has 2GB RAM then also the user experience on the website will be good</a:t>
            </a:r>
          </a:p>
          <a:p>
            <a:pPr marL="0" indent="0">
              <a:buNone/>
            </a:pPr>
            <a:endParaRPr lang="en-US" dirty="0">
              <a:solidFill>
                <a:schemeClr val="lt1"/>
              </a:solidFill>
              <a:latin typeface="+mn-lt"/>
            </a:endParaRPr>
          </a:p>
        </p:txBody>
      </p:sp>
      <p:sp>
        <p:nvSpPr>
          <p:cNvPr id="247" name="Google Shape;247;p27">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Novelty</a:t>
            </a:r>
            <a:endParaRPr sz="1200" dirty="0">
              <a:solidFill>
                <a:schemeClr val="dk1"/>
              </a:solidFill>
              <a:latin typeface="Abel"/>
              <a:ea typeface="Abel"/>
              <a:cs typeface="Abel"/>
              <a:sym typeface="Abel"/>
            </a:endParaRPr>
          </a:p>
        </p:txBody>
      </p:sp>
      <p:sp>
        <p:nvSpPr>
          <p:cNvPr id="249" name="Google Shape;249;p27"/>
          <p:cNvSpPr txBox="1"/>
          <p:nvPr/>
        </p:nvSpPr>
        <p:spPr>
          <a:xfrm>
            <a:off x="6537200" y="90242"/>
            <a:ext cx="988500" cy="19890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Existing </a:t>
            </a:r>
            <a:r>
              <a:rPr lang="en" sz="1200" b="1" dirty="0">
                <a:solidFill>
                  <a:schemeClr val="dk1"/>
                </a:solidFill>
                <a:latin typeface="Abel"/>
                <a:ea typeface="Abel"/>
                <a:cs typeface="Abel"/>
                <a:sym typeface="Abel"/>
              </a:rPr>
              <a:t>Work</a:t>
            </a:r>
            <a:endParaRPr sz="1200" b="1" dirty="0">
              <a:solidFill>
                <a:schemeClr val="dk1"/>
              </a:solidFill>
              <a:latin typeface="Abel"/>
              <a:ea typeface="Abel"/>
              <a:cs typeface="Abel"/>
              <a:sym typeface="Abel"/>
            </a:endParaRPr>
          </a:p>
        </p:txBody>
      </p:sp>
      <p:sp>
        <p:nvSpPr>
          <p:cNvPr id="250" name="Google Shape;250;p27"/>
          <p:cNvSpPr txBox="1"/>
          <p:nvPr/>
        </p:nvSpPr>
        <p:spPr>
          <a:xfrm>
            <a:off x="8159500" y="90250"/>
            <a:ext cx="5604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Other </a:t>
            </a:r>
            <a:endParaRPr sz="1200" dirty="0">
              <a:solidFill>
                <a:schemeClr val="dk1"/>
              </a:solidFill>
              <a:latin typeface="Abel"/>
              <a:ea typeface="Abel"/>
              <a:cs typeface="Abel"/>
              <a:sym typeface="Abel"/>
            </a:endParaRPr>
          </a:p>
        </p:txBody>
      </p:sp>
      <p:pic>
        <p:nvPicPr>
          <p:cNvPr id="1026" name="Picture 2" descr="Hardware Requirements for setting up a data center">
            <a:extLst>
              <a:ext uri="{FF2B5EF4-FFF2-40B4-BE49-F238E27FC236}">
                <a16:creationId xmlns:a16="http://schemas.microsoft.com/office/drawing/2014/main" id="{10762F68-E10B-4B0F-8E7D-21E57E8347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1322" y="776851"/>
            <a:ext cx="3346718" cy="1882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568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7201C-6877-4D33-9FC7-2F6F62DEF212}"/>
              </a:ext>
            </a:extLst>
          </p:cNvPr>
          <p:cNvSpPr>
            <a:spLocks noGrp="1"/>
          </p:cNvSpPr>
          <p:nvPr>
            <p:ph type="ctrTitle"/>
          </p:nvPr>
        </p:nvSpPr>
        <p:spPr/>
        <p:txBody>
          <a:bodyPr/>
          <a:lstStyle/>
          <a:p>
            <a:r>
              <a:rPr lang="en-US" dirty="0"/>
              <a:t>Software Requirement </a:t>
            </a:r>
            <a:endParaRPr lang="en-IN" dirty="0"/>
          </a:p>
        </p:txBody>
      </p:sp>
      <p:sp>
        <p:nvSpPr>
          <p:cNvPr id="4" name="TextBox 3">
            <a:extLst>
              <a:ext uri="{FF2B5EF4-FFF2-40B4-BE49-F238E27FC236}">
                <a16:creationId xmlns:a16="http://schemas.microsoft.com/office/drawing/2014/main" id="{1AFABBFD-4B4B-4981-AB09-C9725E487205}"/>
              </a:ext>
            </a:extLst>
          </p:cNvPr>
          <p:cNvSpPr txBox="1"/>
          <p:nvPr/>
        </p:nvSpPr>
        <p:spPr>
          <a:xfrm>
            <a:off x="867905" y="1449092"/>
            <a:ext cx="7663912" cy="2677656"/>
          </a:xfrm>
          <a:prstGeom prst="rect">
            <a:avLst/>
          </a:prstGeom>
          <a:noFill/>
        </p:spPr>
        <p:txBody>
          <a:bodyPr wrap="square" rtlCol="0">
            <a:spAutoFit/>
          </a:bodyPr>
          <a:lstStyle/>
          <a:p>
            <a:pPr marL="285750" indent="-285750">
              <a:buFont typeface="Arial" panose="020B0604020202020204" pitchFamily="34" charset="0"/>
              <a:buChar char="•"/>
            </a:pPr>
            <a:r>
              <a:rPr lang="en-US" dirty="0"/>
              <a:t>As we have Faculty review system in our website hence we need to store data for that, so for this purpose we have used My-</a:t>
            </a:r>
            <a:r>
              <a:rPr lang="en-US" dirty="0" err="1"/>
              <a:t>Sql</a:t>
            </a:r>
            <a:r>
              <a:rPr lang="en-US" dirty="0"/>
              <a:t> database and to establish the connection to the </a:t>
            </a:r>
            <a:r>
              <a:rPr lang="en-US" dirty="0" err="1"/>
              <a:t>dom</a:t>
            </a:r>
            <a:r>
              <a:rPr lang="en-US" dirty="0"/>
              <a:t> we have used PHP</a:t>
            </a:r>
          </a:p>
          <a:p>
            <a:pPr marL="285750" indent="-285750">
              <a:buFont typeface="Arial" panose="020B0604020202020204" pitchFamily="34" charset="0"/>
              <a:buChar char="•"/>
            </a:pPr>
            <a:r>
              <a:rPr lang="en-US" dirty="0"/>
              <a:t>Any operating system can be compatible if they are running in the standard PC in use for example-Windows 7,8,10,11 </a:t>
            </a:r>
            <a:r>
              <a:rPr lang="en-US" dirty="0" err="1"/>
              <a:t>linux</a:t>
            </a:r>
            <a:r>
              <a:rPr lang="en-US" dirty="0"/>
              <a:t> and Mac and Ubuntu</a:t>
            </a:r>
          </a:p>
          <a:p>
            <a:pPr marL="285750" indent="-285750">
              <a:buFont typeface="Arial" panose="020B0604020202020204" pitchFamily="34" charset="0"/>
              <a:buChar char="•"/>
            </a:pPr>
            <a:r>
              <a:rPr lang="en-US" dirty="0"/>
              <a:t>As we have designed calculators hence to perform calculations we have used </a:t>
            </a:r>
            <a:r>
              <a:rPr lang="en-US" dirty="0" err="1"/>
              <a:t>Javascript</a:t>
            </a:r>
            <a:endParaRPr lang="en-US" dirty="0"/>
          </a:p>
          <a:p>
            <a:pPr marL="285750" indent="-285750">
              <a:buFont typeface="Arial" panose="020B0604020202020204" pitchFamily="34" charset="0"/>
              <a:buChar char="•"/>
            </a:pPr>
            <a:r>
              <a:rPr lang="en-US" dirty="0"/>
              <a:t>For local hosting we have used the live server feature of VS code editor</a:t>
            </a:r>
          </a:p>
          <a:p>
            <a:pPr marL="285750" indent="-285750">
              <a:buFont typeface="Arial" panose="020B0604020202020204" pitchFamily="34" charset="0"/>
              <a:buChar char="•"/>
            </a:pPr>
            <a:r>
              <a:rPr lang="en-US" dirty="0"/>
              <a:t>For implementing the files of the faculty review system we have used XAMPP software </a:t>
            </a:r>
          </a:p>
          <a:p>
            <a:pPr marL="285750" indent="-285750">
              <a:buFont typeface="Arial" panose="020B0604020202020204" pitchFamily="34" charset="0"/>
              <a:buChar char="•"/>
            </a:pPr>
            <a:r>
              <a:rPr lang="en-US" dirty="0"/>
              <a:t>There are many functions included in the code which will lead user to get their desired results </a:t>
            </a:r>
          </a:p>
          <a:p>
            <a:pPr marL="285750" indent="-285750">
              <a:buFont typeface="Arial" panose="020B0604020202020204" pitchFamily="34" charset="0"/>
              <a:buChar char="•"/>
            </a:pPr>
            <a:r>
              <a:rPr lang="en-US" dirty="0"/>
              <a:t> This website is compatible on any browser but highly recommended are chrome, Microsoft edge, </a:t>
            </a:r>
            <a:r>
              <a:rPr lang="en-US" dirty="0" err="1"/>
              <a:t>firefox</a:t>
            </a:r>
            <a:r>
              <a:rPr lang="en-US" dirty="0"/>
              <a:t>, opera </a:t>
            </a:r>
            <a:endParaRPr lang="en-IN" dirty="0"/>
          </a:p>
        </p:txBody>
      </p:sp>
    </p:spTree>
    <p:extLst>
      <p:ext uri="{BB962C8B-B14F-4D97-AF65-F5344CB8AC3E}">
        <p14:creationId xmlns:p14="http://schemas.microsoft.com/office/powerpoint/2010/main" val="3414071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3"/>
        <p:cNvGrpSpPr/>
        <p:nvPr/>
      </p:nvGrpSpPr>
      <p:grpSpPr>
        <a:xfrm>
          <a:off x="0" y="0"/>
          <a:ext cx="0" cy="0"/>
          <a:chOff x="0" y="0"/>
          <a:chExt cx="0" cy="0"/>
        </a:xfrm>
      </p:grpSpPr>
      <p:sp>
        <p:nvSpPr>
          <p:cNvPr id="224" name="Google Shape;224;p27"/>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50" y="-1362"/>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a:hlinkClick r:id="rId3"/>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a:hlinkClick r:id="rId4"/>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a:hlinkClick r:id="" action="ppaction://noaction"/>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a:hlinkClick r:id="rId5"/>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27"/>
          <p:cNvGrpSpPr/>
          <p:nvPr/>
        </p:nvGrpSpPr>
        <p:grpSpPr>
          <a:xfrm>
            <a:off x="238515" y="90242"/>
            <a:ext cx="216784" cy="199039"/>
            <a:chOff x="285677" y="4429254"/>
            <a:chExt cx="216784" cy="199039"/>
          </a:xfrm>
        </p:grpSpPr>
        <p:sp>
          <p:nvSpPr>
            <p:cNvPr id="233" name="Google Shape;233;p27"/>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27"/>
          <p:cNvSpPr txBox="1"/>
          <p:nvPr/>
        </p:nvSpPr>
        <p:spPr>
          <a:xfrm>
            <a:off x="1026488" y="0"/>
            <a:ext cx="947092" cy="289149"/>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b="1" dirty="0">
                <a:solidFill>
                  <a:schemeClr val="dk1"/>
                </a:solidFill>
                <a:latin typeface="Abel"/>
                <a:ea typeface="Abel"/>
                <a:cs typeface="Abel"/>
                <a:sym typeface="Abel"/>
              </a:rPr>
              <a:t>Literature R</a:t>
            </a:r>
            <a:endParaRPr sz="1200" b="1" dirty="0">
              <a:solidFill>
                <a:schemeClr val="dk1"/>
              </a:solidFill>
              <a:latin typeface="Abel"/>
              <a:ea typeface="Abel"/>
              <a:cs typeface="Abel"/>
              <a:sym typeface="Abel"/>
            </a:endParaRPr>
          </a:p>
        </p:txBody>
      </p:sp>
      <p:sp>
        <p:nvSpPr>
          <p:cNvPr id="243" name="Google Shape;243;p27"/>
          <p:cNvSpPr txBox="1"/>
          <p:nvPr/>
        </p:nvSpPr>
        <p:spPr>
          <a:xfrm>
            <a:off x="2459374" y="90242"/>
            <a:ext cx="1051049" cy="19890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Objective </a:t>
            </a:r>
            <a:endParaRPr sz="1200" dirty="0">
              <a:solidFill>
                <a:schemeClr val="dk1"/>
              </a:solidFill>
              <a:latin typeface="Abel"/>
              <a:ea typeface="Abel"/>
              <a:cs typeface="Abel"/>
              <a:sym typeface="Abel"/>
            </a:endParaRPr>
          </a:p>
        </p:txBody>
      </p:sp>
      <p:sp>
        <p:nvSpPr>
          <p:cNvPr id="244" name="Google Shape;244;p27"/>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Proposal</a:t>
            </a:r>
            <a:endParaRPr sz="1200" dirty="0">
              <a:solidFill>
                <a:schemeClr val="dk1"/>
              </a:solidFill>
              <a:latin typeface="Abel"/>
              <a:ea typeface="Abel"/>
              <a:cs typeface="Abel"/>
              <a:sym typeface="Abel"/>
            </a:endParaRPr>
          </a:p>
        </p:txBody>
      </p:sp>
      <p:sp>
        <p:nvSpPr>
          <p:cNvPr id="245" name="Google Shape;245;p27"/>
          <p:cNvSpPr txBox="1">
            <a:spLocks noGrp="1"/>
          </p:cNvSpPr>
          <p:nvPr>
            <p:ph type="body" idx="1"/>
          </p:nvPr>
        </p:nvSpPr>
        <p:spPr>
          <a:xfrm>
            <a:off x="732525" y="2659380"/>
            <a:ext cx="7674600" cy="1969520"/>
          </a:xfrm>
          <a:prstGeom prst="rect">
            <a:avLst/>
          </a:prstGeom>
        </p:spPr>
        <p:txBody>
          <a:bodyPr spcFirstLastPara="1" wrap="square" lIns="91425" tIns="91425" rIns="91425" bIns="91425" anchor="t" anchorCtr="0">
            <a:noAutofit/>
          </a:bodyPr>
          <a:lstStyle/>
          <a:p>
            <a:pPr marL="0" indent="0">
              <a:buNone/>
            </a:pPr>
            <a:r>
              <a:rPr lang="en-US" dirty="0">
                <a:solidFill>
                  <a:schemeClr val="lt1"/>
                </a:solidFill>
                <a:latin typeface="+mn-lt"/>
              </a:rPr>
              <a:t>In present time, internet as become a source through which the students are able to continue their studies. They don’t have much resource to study, don’t have a target to achieve and they don’t even know that if emergency occurs then how many lectures they can miss so that maintain the decent attendance percentage. </a:t>
            </a:r>
          </a:p>
          <a:p>
            <a:pPr marL="0" indent="0">
              <a:buNone/>
            </a:pPr>
            <a:endParaRPr lang="en-US" dirty="0">
              <a:solidFill>
                <a:schemeClr val="lt1"/>
              </a:solidFill>
              <a:latin typeface="+mn-lt"/>
            </a:endParaRPr>
          </a:p>
          <a:p>
            <a:pPr marL="0" indent="0">
              <a:buNone/>
            </a:pPr>
            <a:r>
              <a:rPr lang="en-US" dirty="0">
                <a:solidFill>
                  <a:schemeClr val="lt1"/>
                </a:solidFill>
                <a:latin typeface="+mn-lt"/>
              </a:rPr>
              <a:t>Hence keeping these points in mind we have designed our website, which is easily accessible at any standard browser in any standard system. Here we have designed the CGPA estimator so that  students can set targets, and through the attendance calculator they can see that how many classes they can miss so that their name will not appear in the debar list</a:t>
            </a:r>
          </a:p>
          <a:p>
            <a:pPr marL="0" indent="0">
              <a:buNone/>
            </a:pPr>
            <a:endParaRPr lang="en-US" dirty="0">
              <a:solidFill>
                <a:schemeClr val="lt1"/>
              </a:solidFill>
              <a:latin typeface="+mn-lt"/>
            </a:endParaRPr>
          </a:p>
        </p:txBody>
      </p:sp>
      <p:sp>
        <p:nvSpPr>
          <p:cNvPr id="247" name="Google Shape;247;p27">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Novelty</a:t>
            </a:r>
            <a:endParaRPr sz="1200" dirty="0">
              <a:solidFill>
                <a:schemeClr val="dk1"/>
              </a:solidFill>
              <a:latin typeface="Abel"/>
              <a:ea typeface="Abel"/>
              <a:cs typeface="Abel"/>
              <a:sym typeface="Abel"/>
            </a:endParaRPr>
          </a:p>
        </p:txBody>
      </p:sp>
      <p:sp>
        <p:nvSpPr>
          <p:cNvPr id="249" name="Google Shape;249;p27"/>
          <p:cNvSpPr txBox="1"/>
          <p:nvPr/>
        </p:nvSpPr>
        <p:spPr>
          <a:xfrm>
            <a:off x="6537200" y="90242"/>
            <a:ext cx="988500" cy="19890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Existing </a:t>
            </a:r>
            <a:r>
              <a:rPr lang="en" sz="1200" b="1" dirty="0">
                <a:solidFill>
                  <a:schemeClr val="dk1"/>
                </a:solidFill>
                <a:latin typeface="Abel"/>
                <a:ea typeface="Abel"/>
                <a:cs typeface="Abel"/>
                <a:sym typeface="Abel"/>
              </a:rPr>
              <a:t>Work</a:t>
            </a:r>
            <a:endParaRPr sz="1200" b="1" dirty="0">
              <a:solidFill>
                <a:schemeClr val="dk1"/>
              </a:solidFill>
              <a:latin typeface="Abel"/>
              <a:ea typeface="Abel"/>
              <a:cs typeface="Abel"/>
              <a:sym typeface="Abel"/>
            </a:endParaRPr>
          </a:p>
        </p:txBody>
      </p:sp>
      <p:sp>
        <p:nvSpPr>
          <p:cNvPr id="250" name="Google Shape;250;p27"/>
          <p:cNvSpPr txBox="1"/>
          <p:nvPr/>
        </p:nvSpPr>
        <p:spPr>
          <a:xfrm>
            <a:off x="8159500" y="90250"/>
            <a:ext cx="5604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Other </a:t>
            </a:r>
            <a:endParaRPr sz="1200" dirty="0">
              <a:solidFill>
                <a:schemeClr val="dk1"/>
              </a:solidFill>
              <a:latin typeface="Abel"/>
              <a:ea typeface="Abel"/>
              <a:cs typeface="Abel"/>
              <a:sym typeface="Abel"/>
            </a:endParaRPr>
          </a:p>
        </p:txBody>
      </p:sp>
      <p:pic>
        <p:nvPicPr>
          <p:cNvPr id="2" name="Picture 2" descr="Literature Review Icon@4x - Graphic Design, HD Png Download -  1000x1000(#6369996) - PngFind">
            <a:extLst>
              <a:ext uri="{FF2B5EF4-FFF2-40B4-BE49-F238E27FC236}">
                <a16:creationId xmlns:a16="http://schemas.microsoft.com/office/drawing/2014/main" id="{0FD4E6CB-837F-427A-80D3-26BB34D922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2037" y="586622"/>
            <a:ext cx="1585287" cy="1660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735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3"/>
        <p:cNvGrpSpPr/>
        <p:nvPr/>
      </p:nvGrpSpPr>
      <p:grpSpPr>
        <a:xfrm>
          <a:off x="0" y="0"/>
          <a:ext cx="0" cy="0"/>
          <a:chOff x="0" y="0"/>
          <a:chExt cx="0" cy="0"/>
        </a:xfrm>
      </p:grpSpPr>
      <p:sp>
        <p:nvSpPr>
          <p:cNvPr id="224" name="Google Shape;224;p27"/>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50" y="-1362"/>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a:hlinkClick r:id="rId3"/>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a:hlinkClick r:id="rId4"/>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a:hlinkClick r:id="" action="ppaction://noaction"/>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a:hlinkClick r:id="rId5"/>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27"/>
          <p:cNvGrpSpPr/>
          <p:nvPr/>
        </p:nvGrpSpPr>
        <p:grpSpPr>
          <a:xfrm>
            <a:off x="238515" y="90242"/>
            <a:ext cx="216784" cy="199039"/>
            <a:chOff x="285677" y="4429254"/>
            <a:chExt cx="216784" cy="199039"/>
          </a:xfrm>
        </p:grpSpPr>
        <p:sp>
          <p:nvSpPr>
            <p:cNvPr id="233" name="Google Shape;233;p27"/>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27"/>
          <p:cNvSpPr txBox="1"/>
          <p:nvPr/>
        </p:nvSpPr>
        <p:spPr>
          <a:xfrm>
            <a:off x="1026488" y="0"/>
            <a:ext cx="947092" cy="289149"/>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b="1" dirty="0">
                <a:solidFill>
                  <a:schemeClr val="dk1"/>
                </a:solidFill>
                <a:latin typeface="Abel"/>
                <a:ea typeface="Abel"/>
                <a:cs typeface="Abel"/>
                <a:sym typeface="Abel"/>
              </a:rPr>
              <a:t>Literature R</a:t>
            </a:r>
            <a:endParaRPr sz="1200" b="1" dirty="0">
              <a:solidFill>
                <a:schemeClr val="dk1"/>
              </a:solidFill>
              <a:latin typeface="Abel"/>
              <a:ea typeface="Abel"/>
              <a:cs typeface="Abel"/>
              <a:sym typeface="Abel"/>
            </a:endParaRPr>
          </a:p>
        </p:txBody>
      </p:sp>
      <p:sp>
        <p:nvSpPr>
          <p:cNvPr id="243" name="Google Shape;243;p27"/>
          <p:cNvSpPr txBox="1"/>
          <p:nvPr/>
        </p:nvSpPr>
        <p:spPr>
          <a:xfrm>
            <a:off x="2459374" y="90242"/>
            <a:ext cx="1051049" cy="19890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Objective </a:t>
            </a:r>
            <a:endParaRPr sz="1200" dirty="0">
              <a:solidFill>
                <a:schemeClr val="dk1"/>
              </a:solidFill>
              <a:latin typeface="Abel"/>
              <a:ea typeface="Abel"/>
              <a:cs typeface="Abel"/>
              <a:sym typeface="Abel"/>
            </a:endParaRPr>
          </a:p>
        </p:txBody>
      </p:sp>
      <p:sp>
        <p:nvSpPr>
          <p:cNvPr id="244" name="Google Shape;244;p27"/>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Proposal</a:t>
            </a:r>
            <a:endParaRPr sz="1200" dirty="0">
              <a:solidFill>
                <a:schemeClr val="dk1"/>
              </a:solidFill>
              <a:latin typeface="Abel"/>
              <a:ea typeface="Abel"/>
              <a:cs typeface="Abel"/>
              <a:sym typeface="Abel"/>
            </a:endParaRPr>
          </a:p>
        </p:txBody>
      </p:sp>
      <p:sp>
        <p:nvSpPr>
          <p:cNvPr id="245" name="Google Shape;245;p27"/>
          <p:cNvSpPr txBox="1">
            <a:spLocks noGrp="1"/>
          </p:cNvSpPr>
          <p:nvPr>
            <p:ph type="body" idx="1"/>
          </p:nvPr>
        </p:nvSpPr>
        <p:spPr>
          <a:xfrm>
            <a:off x="732525" y="2659380"/>
            <a:ext cx="7674600" cy="1969520"/>
          </a:xfrm>
          <a:prstGeom prst="rect">
            <a:avLst/>
          </a:prstGeom>
        </p:spPr>
        <p:txBody>
          <a:bodyPr spcFirstLastPara="1" wrap="square" lIns="91425" tIns="91425" rIns="91425" bIns="91425" anchor="t" anchorCtr="0">
            <a:noAutofit/>
          </a:bodyPr>
          <a:lstStyle/>
          <a:p>
            <a:pPr marL="0" indent="0">
              <a:buNone/>
            </a:pPr>
            <a:r>
              <a:rPr lang="en-US" dirty="0">
                <a:solidFill>
                  <a:schemeClr val="lt1"/>
                </a:solidFill>
                <a:latin typeface="+mn-lt"/>
              </a:rPr>
              <a:t>There are many websites which provide the GPA calculator, CGPA calculator and estimators and we also have taken the reference of one but in our website we have enhanced the features  CGPA estimator and Attendance calculator in our website </a:t>
            </a:r>
          </a:p>
          <a:p>
            <a:pPr marL="0" indent="0">
              <a:buNone/>
            </a:pPr>
            <a:endParaRPr lang="en-US" dirty="0">
              <a:solidFill>
                <a:schemeClr val="lt1"/>
              </a:solidFill>
              <a:latin typeface="+mn-lt"/>
            </a:endParaRPr>
          </a:p>
          <a:p>
            <a:pPr marL="0" indent="0">
              <a:buNone/>
            </a:pPr>
            <a:r>
              <a:rPr lang="en-US" dirty="0">
                <a:solidFill>
                  <a:schemeClr val="lt1"/>
                </a:solidFill>
                <a:latin typeface="+mn-lt"/>
              </a:rPr>
              <a:t>As VIT conducts FFCS but students get confused sometimes that whom to choose , hence for solving this we have designed the Faculty review system, where students can easily retrieve the review and post the review on the faculty, this is never designed by anyone in the past.</a:t>
            </a:r>
          </a:p>
          <a:p>
            <a:pPr marL="0" indent="0">
              <a:buNone/>
            </a:pPr>
            <a:endParaRPr lang="en-US" dirty="0">
              <a:solidFill>
                <a:schemeClr val="lt1"/>
              </a:solidFill>
              <a:latin typeface="+mn-lt"/>
            </a:endParaRPr>
          </a:p>
          <a:p>
            <a:pPr marL="0" indent="0">
              <a:buNone/>
            </a:pPr>
            <a:r>
              <a:rPr lang="en-US" dirty="0">
                <a:solidFill>
                  <a:schemeClr val="lt1"/>
                </a:solidFill>
                <a:latin typeface="+mn-lt"/>
              </a:rPr>
              <a:t>Hence we have designed the website so that user on any system can access it, If the user don’t have Smartphone and laptop also then he/she can access it from nearby cybercafes. </a:t>
            </a:r>
          </a:p>
          <a:p>
            <a:pPr marL="0" indent="0">
              <a:buNone/>
            </a:pPr>
            <a:endParaRPr lang="en-US" dirty="0">
              <a:solidFill>
                <a:schemeClr val="lt1"/>
              </a:solidFill>
              <a:latin typeface="+mn-lt"/>
            </a:endParaRPr>
          </a:p>
          <a:p>
            <a:pPr marL="0" indent="0">
              <a:buNone/>
            </a:pPr>
            <a:endParaRPr lang="en-US" dirty="0">
              <a:solidFill>
                <a:schemeClr val="lt1"/>
              </a:solidFill>
              <a:latin typeface="+mn-lt"/>
            </a:endParaRPr>
          </a:p>
        </p:txBody>
      </p:sp>
      <p:sp>
        <p:nvSpPr>
          <p:cNvPr id="247" name="Google Shape;247;p27">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Novelty</a:t>
            </a:r>
            <a:endParaRPr sz="1200" dirty="0">
              <a:solidFill>
                <a:schemeClr val="dk1"/>
              </a:solidFill>
              <a:latin typeface="Abel"/>
              <a:ea typeface="Abel"/>
              <a:cs typeface="Abel"/>
              <a:sym typeface="Abel"/>
            </a:endParaRPr>
          </a:p>
        </p:txBody>
      </p:sp>
      <p:sp>
        <p:nvSpPr>
          <p:cNvPr id="249" name="Google Shape;249;p27"/>
          <p:cNvSpPr txBox="1"/>
          <p:nvPr/>
        </p:nvSpPr>
        <p:spPr>
          <a:xfrm>
            <a:off x="6537200" y="90242"/>
            <a:ext cx="988500" cy="19890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Existing </a:t>
            </a:r>
            <a:r>
              <a:rPr lang="en" sz="1200" b="1" dirty="0">
                <a:solidFill>
                  <a:schemeClr val="dk1"/>
                </a:solidFill>
                <a:latin typeface="Abel"/>
                <a:ea typeface="Abel"/>
                <a:cs typeface="Abel"/>
                <a:sym typeface="Abel"/>
              </a:rPr>
              <a:t>Work</a:t>
            </a:r>
            <a:endParaRPr sz="1200" b="1" dirty="0">
              <a:solidFill>
                <a:schemeClr val="dk1"/>
              </a:solidFill>
              <a:latin typeface="Abel"/>
              <a:ea typeface="Abel"/>
              <a:cs typeface="Abel"/>
              <a:sym typeface="Abel"/>
            </a:endParaRPr>
          </a:p>
        </p:txBody>
      </p:sp>
      <p:sp>
        <p:nvSpPr>
          <p:cNvPr id="250" name="Google Shape;250;p27"/>
          <p:cNvSpPr txBox="1"/>
          <p:nvPr/>
        </p:nvSpPr>
        <p:spPr>
          <a:xfrm>
            <a:off x="8159500" y="90250"/>
            <a:ext cx="5604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Other </a:t>
            </a:r>
            <a:endParaRPr sz="1200" dirty="0">
              <a:solidFill>
                <a:schemeClr val="dk1"/>
              </a:solidFill>
              <a:latin typeface="Abel"/>
              <a:ea typeface="Abel"/>
              <a:cs typeface="Abel"/>
              <a:sym typeface="Abel"/>
            </a:endParaRPr>
          </a:p>
        </p:txBody>
      </p:sp>
      <p:pic>
        <p:nvPicPr>
          <p:cNvPr id="2" name="Picture 2" descr="Literature Review Icon@4x - Graphic Design, HD Png Download -  1000x1000(#6369996) - PngFind">
            <a:extLst>
              <a:ext uri="{FF2B5EF4-FFF2-40B4-BE49-F238E27FC236}">
                <a16:creationId xmlns:a16="http://schemas.microsoft.com/office/drawing/2014/main" id="{0FD4E6CB-837F-427A-80D3-26BB34D922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2037" y="586622"/>
            <a:ext cx="1585287" cy="1660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125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3"/>
        <p:cNvGrpSpPr/>
        <p:nvPr/>
      </p:nvGrpSpPr>
      <p:grpSpPr>
        <a:xfrm>
          <a:off x="0" y="0"/>
          <a:ext cx="0" cy="0"/>
          <a:chOff x="0" y="0"/>
          <a:chExt cx="0" cy="0"/>
        </a:xfrm>
      </p:grpSpPr>
      <p:sp>
        <p:nvSpPr>
          <p:cNvPr id="224" name="Google Shape;224;p27"/>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50" y="-1362"/>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a:hlinkClick r:id="rId3"/>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a:hlinkClick r:id="rId4"/>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a:hlinkClick r:id="" action="ppaction://noaction"/>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a:hlinkClick r:id="rId5"/>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27"/>
          <p:cNvGrpSpPr/>
          <p:nvPr/>
        </p:nvGrpSpPr>
        <p:grpSpPr>
          <a:xfrm>
            <a:off x="238515" y="90242"/>
            <a:ext cx="216784" cy="199039"/>
            <a:chOff x="285677" y="4429254"/>
            <a:chExt cx="216784" cy="199039"/>
          </a:xfrm>
        </p:grpSpPr>
        <p:sp>
          <p:nvSpPr>
            <p:cNvPr id="233" name="Google Shape;233;p27"/>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27"/>
          <p:cNvSpPr txBox="1"/>
          <p:nvPr/>
        </p:nvSpPr>
        <p:spPr>
          <a:xfrm>
            <a:off x="1026488" y="0"/>
            <a:ext cx="947092" cy="289149"/>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b="1" dirty="0">
                <a:solidFill>
                  <a:schemeClr val="dk1"/>
                </a:solidFill>
                <a:latin typeface="Abel"/>
                <a:ea typeface="Abel"/>
                <a:cs typeface="Abel"/>
                <a:sym typeface="Abel"/>
              </a:rPr>
              <a:t>Module Description</a:t>
            </a:r>
            <a:endParaRPr sz="1200" b="1" dirty="0">
              <a:solidFill>
                <a:schemeClr val="dk1"/>
              </a:solidFill>
              <a:latin typeface="Abel"/>
              <a:ea typeface="Abel"/>
              <a:cs typeface="Abel"/>
              <a:sym typeface="Abel"/>
            </a:endParaRPr>
          </a:p>
        </p:txBody>
      </p:sp>
      <p:sp>
        <p:nvSpPr>
          <p:cNvPr id="243" name="Google Shape;243;p27"/>
          <p:cNvSpPr txBox="1"/>
          <p:nvPr/>
        </p:nvSpPr>
        <p:spPr>
          <a:xfrm>
            <a:off x="2459374" y="90242"/>
            <a:ext cx="1051049" cy="19890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Objective </a:t>
            </a:r>
            <a:endParaRPr sz="1200" dirty="0">
              <a:solidFill>
                <a:schemeClr val="dk1"/>
              </a:solidFill>
              <a:latin typeface="Abel"/>
              <a:ea typeface="Abel"/>
              <a:cs typeface="Abel"/>
              <a:sym typeface="Abel"/>
            </a:endParaRPr>
          </a:p>
        </p:txBody>
      </p:sp>
      <p:sp>
        <p:nvSpPr>
          <p:cNvPr id="244" name="Google Shape;244;p27"/>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Proposal</a:t>
            </a:r>
            <a:endParaRPr sz="1200" dirty="0">
              <a:solidFill>
                <a:schemeClr val="dk1"/>
              </a:solidFill>
              <a:latin typeface="Abel"/>
              <a:ea typeface="Abel"/>
              <a:cs typeface="Abel"/>
              <a:sym typeface="Abel"/>
            </a:endParaRPr>
          </a:p>
        </p:txBody>
      </p:sp>
      <p:sp>
        <p:nvSpPr>
          <p:cNvPr id="245" name="Google Shape;245;p27"/>
          <p:cNvSpPr txBox="1">
            <a:spLocks noGrp="1"/>
          </p:cNvSpPr>
          <p:nvPr>
            <p:ph type="body" idx="1"/>
          </p:nvPr>
        </p:nvSpPr>
        <p:spPr>
          <a:xfrm>
            <a:off x="732525" y="2659380"/>
            <a:ext cx="7674600" cy="1969520"/>
          </a:xfrm>
          <a:prstGeom prst="rect">
            <a:avLst/>
          </a:prstGeom>
        </p:spPr>
        <p:txBody>
          <a:bodyPr spcFirstLastPara="1" wrap="square" lIns="91425" tIns="91425" rIns="91425" bIns="91425" anchor="t" anchorCtr="0">
            <a:noAutofit/>
          </a:bodyPr>
          <a:lstStyle/>
          <a:p>
            <a:pPr marL="0" indent="0">
              <a:buNone/>
            </a:pPr>
            <a:endParaRPr lang="en-US" dirty="0">
              <a:solidFill>
                <a:schemeClr val="lt1"/>
              </a:solidFill>
              <a:latin typeface="+mn-lt"/>
            </a:endParaRPr>
          </a:p>
          <a:p>
            <a:pPr marL="0" indent="0">
              <a:buNone/>
            </a:pPr>
            <a:endParaRPr lang="en-US" dirty="0">
              <a:solidFill>
                <a:schemeClr val="lt1"/>
              </a:solidFill>
              <a:latin typeface="+mn-lt"/>
            </a:endParaRPr>
          </a:p>
        </p:txBody>
      </p:sp>
      <p:sp>
        <p:nvSpPr>
          <p:cNvPr id="247" name="Google Shape;247;p27">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Novelty</a:t>
            </a:r>
            <a:endParaRPr sz="1200" dirty="0">
              <a:solidFill>
                <a:schemeClr val="dk1"/>
              </a:solidFill>
              <a:latin typeface="Abel"/>
              <a:ea typeface="Abel"/>
              <a:cs typeface="Abel"/>
              <a:sym typeface="Abel"/>
            </a:endParaRPr>
          </a:p>
        </p:txBody>
      </p:sp>
      <p:sp>
        <p:nvSpPr>
          <p:cNvPr id="249" name="Google Shape;249;p27"/>
          <p:cNvSpPr txBox="1"/>
          <p:nvPr/>
        </p:nvSpPr>
        <p:spPr>
          <a:xfrm>
            <a:off x="6537200" y="90242"/>
            <a:ext cx="988500" cy="19890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Existing </a:t>
            </a:r>
            <a:r>
              <a:rPr lang="en" sz="1200" b="1" dirty="0">
                <a:solidFill>
                  <a:schemeClr val="dk1"/>
                </a:solidFill>
                <a:latin typeface="Abel"/>
                <a:ea typeface="Abel"/>
                <a:cs typeface="Abel"/>
                <a:sym typeface="Abel"/>
              </a:rPr>
              <a:t>Work</a:t>
            </a:r>
            <a:endParaRPr sz="1200" b="1" dirty="0">
              <a:solidFill>
                <a:schemeClr val="dk1"/>
              </a:solidFill>
              <a:latin typeface="Abel"/>
              <a:ea typeface="Abel"/>
              <a:cs typeface="Abel"/>
              <a:sym typeface="Abel"/>
            </a:endParaRPr>
          </a:p>
        </p:txBody>
      </p:sp>
      <p:sp>
        <p:nvSpPr>
          <p:cNvPr id="250" name="Google Shape;250;p27"/>
          <p:cNvSpPr txBox="1"/>
          <p:nvPr/>
        </p:nvSpPr>
        <p:spPr>
          <a:xfrm>
            <a:off x="8159500" y="90250"/>
            <a:ext cx="5604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Other </a:t>
            </a:r>
            <a:endParaRPr sz="1200" dirty="0">
              <a:solidFill>
                <a:schemeClr val="dk1"/>
              </a:solidFill>
              <a:latin typeface="Abel"/>
              <a:ea typeface="Abel"/>
              <a:cs typeface="Abel"/>
              <a:sym typeface="Abel"/>
            </a:endParaRPr>
          </a:p>
        </p:txBody>
      </p:sp>
      <p:pic>
        <p:nvPicPr>
          <p:cNvPr id="2050" name="Picture 2" descr="API Planning Framework for Architects | Salesforce Trailhead">
            <a:extLst>
              <a:ext uri="{FF2B5EF4-FFF2-40B4-BE49-F238E27FC236}">
                <a16:creationId xmlns:a16="http://schemas.microsoft.com/office/drawing/2014/main" id="{74DF1D3E-41C9-43C3-8B71-5E49A626A5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4775" y="51460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19F07A3-4937-4F55-BFA4-8E8C4284E413}"/>
              </a:ext>
            </a:extLst>
          </p:cNvPr>
          <p:cNvSpPr txBox="1"/>
          <p:nvPr/>
        </p:nvSpPr>
        <p:spPr>
          <a:xfrm>
            <a:off x="455299" y="2659380"/>
            <a:ext cx="8518220" cy="2292935"/>
          </a:xfrm>
          <a:prstGeom prst="rect">
            <a:avLst/>
          </a:prstGeom>
          <a:noFill/>
        </p:spPr>
        <p:txBody>
          <a:bodyPr wrap="square" rtlCol="0">
            <a:spAutoFit/>
          </a:bodyPr>
          <a:lstStyle/>
          <a:p>
            <a:r>
              <a:rPr lang="en-US" sz="1300" dirty="0"/>
              <a:t>Here our website is divided majorly among modules,</a:t>
            </a:r>
            <a:r>
              <a:rPr lang="en-IN" sz="1300" dirty="0"/>
              <a:t> </a:t>
            </a:r>
          </a:p>
          <a:p>
            <a:pPr marL="342900" indent="-342900">
              <a:buAutoNum type="arabicPeriod"/>
            </a:pPr>
            <a:r>
              <a:rPr lang="en-IN" sz="1300" dirty="0"/>
              <a:t>Admin Mode </a:t>
            </a:r>
          </a:p>
          <a:p>
            <a:pPr marL="342900" indent="-342900">
              <a:buAutoNum type="arabicPeriod"/>
            </a:pPr>
            <a:r>
              <a:rPr lang="en-IN" sz="1300" dirty="0"/>
              <a:t>Student / user  Mode </a:t>
            </a:r>
          </a:p>
          <a:p>
            <a:r>
              <a:rPr lang="en-IN" sz="1300" dirty="0"/>
              <a:t>Here in the Student / user mode, the user can submit the data and retrieve the output, for example the review system, the students can submit the faculty name whom they want to review and the rating they want to give to that faculty, and even they can retrieve the review by just submitting the name of that faculty in the form and the average rating can be calculated  through SQL query and the output will be shown with the help of PHP</a:t>
            </a:r>
          </a:p>
          <a:p>
            <a:endParaRPr lang="en-IN" sz="1300" dirty="0"/>
          </a:p>
          <a:p>
            <a:r>
              <a:rPr lang="en-IN" sz="1300" dirty="0"/>
              <a:t>In the student / user mode the student can input the data in the form and get the results in the CGPA, GPA ,attendance calculator and estimator</a:t>
            </a:r>
          </a:p>
          <a:p>
            <a:endParaRPr lang="en-US" sz="1300" dirty="0"/>
          </a:p>
        </p:txBody>
      </p:sp>
    </p:spTree>
    <p:extLst>
      <p:ext uri="{BB962C8B-B14F-4D97-AF65-F5344CB8AC3E}">
        <p14:creationId xmlns:p14="http://schemas.microsoft.com/office/powerpoint/2010/main" val="1162981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3"/>
        <p:cNvGrpSpPr/>
        <p:nvPr/>
      </p:nvGrpSpPr>
      <p:grpSpPr>
        <a:xfrm>
          <a:off x="0" y="0"/>
          <a:ext cx="0" cy="0"/>
          <a:chOff x="0" y="0"/>
          <a:chExt cx="0" cy="0"/>
        </a:xfrm>
      </p:grpSpPr>
      <p:sp>
        <p:nvSpPr>
          <p:cNvPr id="224" name="Google Shape;224;p27"/>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50" y="-1362"/>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a:hlinkClick r:id="rId3"/>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a:hlinkClick r:id="rId4"/>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a:hlinkClick r:id="" action="ppaction://noaction"/>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a:hlinkClick r:id="rId5"/>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27"/>
          <p:cNvGrpSpPr/>
          <p:nvPr/>
        </p:nvGrpSpPr>
        <p:grpSpPr>
          <a:xfrm>
            <a:off x="238515" y="90242"/>
            <a:ext cx="216784" cy="199039"/>
            <a:chOff x="285677" y="4429254"/>
            <a:chExt cx="216784" cy="199039"/>
          </a:xfrm>
        </p:grpSpPr>
        <p:sp>
          <p:nvSpPr>
            <p:cNvPr id="233" name="Google Shape;233;p27"/>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27"/>
          <p:cNvSpPr txBox="1"/>
          <p:nvPr/>
        </p:nvSpPr>
        <p:spPr>
          <a:xfrm>
            <a:off x="1026488" y="0"/>
            <a:ext cx="947092" cy="289149"/>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b="1" dirty="0">
                <a:solidFill>
                  <a:schemeClr val="dk1"/>
                </a:solidFill>
                <a:latin typeface="Abel"/>
                <a:ea typeface="Abel"/>
                <a:cs typeface="Abel"/>
                <a:sym typeface="Abel"/>
              </a:rPr>
              <a:t>Module Description</a:t>
            </a:r>
            <a:endParaRPr sz="1200" b="1" dirty="0">
              <a:solidFill>
                <a:schemeClr val="dk1"/>
              </a:solidFill>
              <a:latin typeface="Abel"/>
              <a:ea typeface="Abel"/>
              <a:cs typeface="Abel"/>
              <a:sym typeface="Abel"/>
            </a:endParaRPr>
          </a:p>
        </p:txBody>
      </p:sp>
      <p:sp>
        <p:nvSpPr>
          <p:cNvPr id="243" name="Google Shape;243;p27"/>
          <p:cNvSpPr txBox="1"/>
          <p:nvPr/>
        </p:nvSpPr>
        <p:spPr>
          <a:xfrm>
            <a:off x="2459374" y="90242"/>
            <a:ext cx="1051049" cy="19890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Objective </a:t>
            </a:r>
            <a:endParaRPr sz="1200" dirty="0">
              <a:solidFill>
                <a:schemeClr val="dk1"/>
              </a:solidFill>
              <a:latin typeface="Abel"/>
              <a:ea typeface="Abel"/>
              <a:cs typeface="Abel"/>
              <a:sym typeface="Abel"/>
            </a:endParaRPr>
          </a:p>
        </p:txBody>
      </p:sp>
      <p:sp>
        <p:nvSpPr>
          <p:cNvPr id="244" name="Google Shape;244;p27"/>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Proposal</a:t>
            </a:r>
            <a:endParaRPr sz="1200" dirty="0">
              <a:solidFill>
                <a:schemeClr val="dk1"/>
              </a:solidFill>
              <a:latin typeface="Abel"/>
              <a:ea typeface="Abel"/>
              <a:cs typeface="Abel"/>
              <a:sym typeface="Abel"/>
            </a:endParaRPr>
          </a:p>
        </p:txBody>
      </p:sp>
      <p:sp>
        <p:nvSpPr>
          <p:cNvPr id="245" name="Google Shape;245;p27"/>
          <p:cNvSpPr txBox="1">
            <a:spLocks noGrp="1"/>
          </p:cNvSpPr>
          <p:nvPr>
            <p:ph type="body" idx="1"/>
          </p:nvPr>
        </p:nvSpPr>
        <p:spPr>
          <a:xfrm>
            <a:off x="732525" y="2659380"/>
            <a:ext cx="7674600" cy="1969520"/>
          </a:xfrm>
          <a:prstGeom prst="rect">
            <a:avLst/>
          </a:prstGeom>
        </p:spPr>
        <p:txBody>
          <a:bodyPr spcFirstLastPara="1" wrap="square" lIns="91425" tIns="91425" rIns="91425" bIns="91425" anchor="t" anchorCtr="0">
            <a:noAutofit/>
          </a:bodyPr>
          <a:lstStyle/>
          <a:p>
            <a:pPr marL="0" indent="0">
              <a:buNone/>
            </a:pPr>
            <a:endParaRPr lang="en-US" dirty="0">
              <a:solidFill>
                <a:schemeClr val="lt1"/>
              </a:solidFill>
              <a:latin typeface="+mn-lt"/>
            </a:endParaRPr>
          </a:p>
          <a:p>
            <a:pPr marL="0" indent="0">
              <a:buNone/>
            </a:pPr>
            <a:endParaRPr lang="en-US" dirty="0">
              <a:solidFill>
                <a:schemeClr val="lt1"/>
              </a:solidFill>
              <a:latin typeface="+mn-lt"/>
            </a:endParaRPr>
          </a:p>
        </p:txBody>
      </p:sp>
      <p:sp>
        <p:nvSpPr>
          <p:cNvPr id="247" name="Google Shape;247;p27">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Novelty</a:t>
            </a:r>
            <a:endParaRPr sz="1200" dirty="0">
              <a:solidFill>
                <a:schemeClr val="dk1"/>
              </a:solidFill>
              <a:latin typeface="Abel"/>
              <a:ea typeface="Abel"/>
              <a:cs typeface="Abel"/>
              <a:sym typeface="Abel"/>
            </a:endParaRPr>
          </a:p>
        </p:txBody>
      </p:sp>
      <p:sp>
        <p:nvSpPr>
          <p:cNvPr id="249" name="Google Shape;249;p27"/>
          <p:cNvSpPr txBox="1"/>
          <p:nvPr/>
        </p:nvSpPr>
        <p:spPr>
          <a:xfrm>
            <a:off x="6537200" y="90242"/>
            <a:ext cx="988500" cy="19890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Existing </a:t>
            </a:r>
            <a:r>
              <a:rPr lang="en" sz="1200" b="1" dirty="0">
                <a:solidFill>
                  <a:schemeClr val="dk1"/>
                </a:solidFill>
                <a:latin typeface="Abel"/>
                <a:ea typeface="Abel"/>
                <a:cs typeface="Abel"/>
                <a:sym typeface="Abel"/>
              </a:rPr>
              <a:t>Work</a:t>
            </a:r>
            <a:endParaRPr sz="1200" b="1" dirty="0">
              <a:solidFill>
                <a:schemeClr val="dk1"/>
              </a:solidFill>
              <a:latin typeface="Abel"/>
              <a:ea typeface="Abel"/>
              <a:cs typeface="Abel"/>
              <a:sym typeface="Abel"/>
            </a:endParaRPr>
          </a:p>
        </p:txBody>
      </p:sp>
      <p:sp>
        <p:nvSpPr>
          <p:cNvPr id="250" name="Google Shape;250;p27"/>
          <p:cNvSpPr txBox="1"/>
          <p:nvPr/>
        </p:nvSpPr>
        <p:spPr>
          <a:xfrm>
            <a:off x="8159500" y="90250"/>
            <a:ext cx="5604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Other </a:t>
            </a:r>
            <a:endParaRPr sz="1200" dirty="0">
              <a:solidFill>
                <a:schemeClr val="dk1"/>
              </a:solidFill>
              <a:latin typeface="Abel"/>
              <a:ea typeface="Abel"/>
              <a:cs typeface="Abel"/>
              <a:sym typeface="Abel"/>
            </a:endParaRPr>
          </a:p>
        </p:txBody>
      </p:sp>
      <p:pic>
        <p:nvPicPr>
          <p:cNvPr id="2050" name="Picture 2" descr="API Planning Framework for Architects | Salesforce Trailhead">
            <a:extLst>
              <a:ext uri="{FF2B5EF4-FFF2-40B4-BE49-F238E27FC236}">
                <a16:creationId xmlns:a16="http://schemas.microsoft.com/office/drawing/2014/main" id="{74DF1D3E-41C9-43C3-8B71-5E49A626A5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4775" y="51460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19F07A3-4937-4F55-BFA4-8E8C4284E413}"/>
              </a:ext>
            </a:extLst>
          </p:cNvPr>
          <p:cNvSpPr txBox="1"/>
          <p:nvPr/>
        </p:nvSpPr>
        <p:spPr>
          <a:xfrm>
            <a:off x="455299" y="2659380"/>
            <a:ext cx="8518220" cy="1092607"/>
          </a:xfrm>
          <a:prstGeom prst="rect">
            <a:avLst/>
          </a:prstGeom>
          <a:noFill/>
        </p:spPr>
        <p:txBody>
          <a:bodyPr wrap="square" rtlCol="0">
            <a:spAutoFit/>
          </a:bodyPr>
          <a:lstStyle/>
          <a:p>
            <a:r>
              <a:rPr lang="en-US" sz="1300" dirty="0"/>
              <a:t>Now looking at Admin module, The admin is able to see the responses of the user which is submitted through the registration form in the review system, The admin can add the webpages in it, The admin  maintains the website such that the user gets a good experience. The whole functionality of the calculators will be maintained by the admin.</a:t>
            </a:r>
          </a:p>
          <a:p>
            <a:r>
              <a:rPr lang="en-US" sz="1300" dirty="0"/>
              <a:t>The admin can change the UI of the website to enhance the user experience.   </a:t>
            </a:r>
          </a:p>
        </p:txBody>
      </p:sp>
    </p:spTree>
    <p:extLst>
      <p:ext uri="{BB962C8B-B14F-4D97-AF65-F5344CB8AC3E}">
        <p14:creationId xmlns:p14="http://schemas.microsoft.com/office/powerpoint/2010/main" val="551652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79470F-5AF4-4216-870A-A6E0DB880283}"/>
              </a:ext>
            </a:extLst>
          </p:cNvPr>
          <p:cNvPicPr>
            <a:picLocks noChangeAspect="1"/>
          </p:cNvPicPr>
          <p:nvPr/>
        </p:nvPicPr>
        <p:blipFill>
          <a:blip r:embed="rId2"/>
          <a:stretch>
            <a:fillRect/>
          </a:stretch>
        </p:blipFill>
        <p:spPr>
          <a:xfrm>
            <a:off x="1699180" y="1710571"/>
            <a:ext cx="5745640" cy="3432929"/>
          </a:xfrm>
          <a:prstGeom prst="rect">
            <a:avLst/>
          </a:prstGeom>
        </p:spPr>
      </p:pic>
      <p:sp>
        <p:nvSpPr>
          <p:cNvPr id="4" name="Rectangle 3">
            <a:extLst>
              <a:ext uri="{FF2B5EF4-FFF2-40B4-BE49-F238E27FC236}">
                <a16:creationId xmlns:a16="http://schemas.microsoft.com/office/drawing/2014/main" id="{05F5723C-07D9-4F99-B617-F53225B286A0}"/>
              </a:ext>
            </a:extLst>
          </p:cNvPr>
          <p:cNvSpPr/>
          <p:nvPr/>
        </p:nvSpPr>
        <p:spPr>
          <a:xfrm>
            <a:off x="4479635" y="2110085"/>
            <a:ext cx="184730" cy="923330"/>
          </a:xfrm>
          <a:prstGeom prst="rect">
            <a:avLst/>
          </a:prstGeom>
          <a:noFill/>
        </p:spPr>
        <p:txBody>
          <a:bodyPr wrap="none" lIns="91440" tIns="45720" rIns="91440" bIns="45720">
            <a:spAutoFit/>
          </a:bodyPr>
          <a:lstStyle/>
          <a:p>
            <a:pPr algn="ct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 name="Rectangle 5">
            <a:extLst>
              <a:ext uri="{FF2B5EF4-FFF2-40B4-BE49-F238E27FC236}">
                <a16:creationId xmlns:a16="http://schemas.microsoft.com/office/drawing/2014/main" id="{AC5CCCE0-2AF7-4AF9-967B-C75F2285C027}"/>
              </a:ext>
            </a:extLst>
          </p:cNvPr>
          <p:cNvSpPr/>
          <p:nvPr/>
        </p:nvSpPr>
        <p:spPr>
          <a:xfrm>
            <a:off x="27028" y="419184"/>
            <a:ext cx="8686993"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Modular flow diagram- User</a:t>
            </a:r>
            <a:endParaRPr lang="en-US" sz="2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573138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33870E-8F8B-43AE-9268-36E41C281AF4}"/>
              </a:ext>
            </a:extLst>
          </p:cNvPr>
          <p:cNvPicPr>
            <a:picLocks noChangeAspect="1"/>
          </p:cNvPicPr>
          <p:nvPr/>
        </p:nvPicPr>
        <p:blipFill>
          <a:blip r:embed="rId2"/>
          <a:stretch>
            <a:fillRect/>
          </a:stretch>
        </p:blipFill>
        <p:spPr>
          <a:xfrm>
            <a:off x="1098514" y="753200"/>
            <a:ext cx="6474799" cy="4229505"/>
          </a:xfrm>
          <a:prstGeom prst="rect">
            <a:avLst/>
          </a:prstGeom>
        </p:spPr>
      </p:pic>
      <p:sp>
        <p:nvSpPr>
          <p:cNvPr id="4" name="Rectangle 3">
            <a:extLst>
              <a:ext uri="{FF2B5EF4-FFF2-40B4-BE49-F238E27FC236}">
                <a16:creationId xmlns:a16="http://schemas.microsoft.com/office/drawing/2014/main" id="{9F3695A8-4B6B-4E15-BD68-47F100F2384D}"/>
              </a:ext>
            </a:extLst>
          </p:cNvPr>
          <p:cNvSpPr/>
          <p:nvPr/>
        </p:nvSpPr>
        <p:spPr>
          <a:xfrm>
            <a:off x="2499409" y="291535"/>
            <a:ext cx="3943708" cy="40011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dirty="0">
                <a:ln/>
                <a:solidFill>
                  <a:schemeClr val="accent3"/>
                </a:solidFill>
              </a:rPr>
              <a:t>Admin Modular Flow </a:t>
            </a:r>
            <a:r>
              <a:rPr lang="en-US" sz="2000" b="1" dirty="0" err="1">
                <a:ln/>
                <a:solidFill>
                  <a:schemeClr val="accent3"/>
                </a:solidFill>
              </a:rPr>
              <a:t>Diagaram</a:t>
            </a:r>
            <a:endParaRPr lang="en-US" sz="2000" b="1" cap="none" spc="0" dirty="0">
              <a:ln/>
              <a:solidFill>
                <a:schemeClr val="accent3"/>
              </a:solidFill>
              <a:effectLst/>
            </a:endParaRPr>
          </a:p>
        </p:txBody>
      </p:sp>
    </p:spTree>
    <p:extLst>
      <p:ext uri="{BB962C8B-B14F-4D97-AF65-F5344CB8AC3E}">
        <p14:creationId xmlns:p14="http://schemas.microsoft.com/office/powerpoint/2010/main" val="2775519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46A9CAD-F981-48A2-932C-3F64247C33E6}"/>
              </a:ext>
            </a:extLst>
          </p:cNvPr>
          <p:cNvSpPr/>
          <p:nvPr/>
        </p:nvSpPr>
        <p:spPr>
          <a:xfrm>
            <a:off x="324688" y="2110085"/>
            <a:ext cx="8494634"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TITLE OF THE PROJECT </a:t>
            </a:r>
          </a:p>
        </p:txBody>
      </p:sp>
      <p:sp>
        <p:nvSpPr>
          <p:cNvPr id="4" name="TextBox 3">
            <a:extLst>
              <a:ext uri="{FF2B5EF4-FFF2-40B4-BE49-F238E27FC236}">
                <a16:creationId xmlns:a16="http://schemas.microsoft.com/office/drawing/2014/main" id="{3A522EE3-9FEB-4BDE-BC66-2489EE68359C}"/>
              </a:ext>
            </a:extLst>
          </p:cNvPr>
          <p:cNvSpPr txBox="1"/>
          <p:nvPr/>
        </p:nvSpPr>
        <p:spPr>
          <a:xfrm>
            <a:off x="1851660" y="3352800"/>
            <a:ext cx="5234940" cy="523220"/>
          </a:xfrm>
          <a:prstGeom prst="rect">
            <a:avLst/>
          </a:prstGeom>
          <a:noFill/>
        </p:spPr>
        <p:txBody>
          <a:bodyPr wrap="square" rtlCol="0">
            <a:spAutoFit/>
          </a:bodyPr>
          <a:lstStyle/>
          <a:p>
            <a:r>
              <a:rPr lang="en-US" dirty="0">
                <a:ln w="0"/>
                <a:gradFill>
                  <a:gsLst>
                    <a:gs pos="21000">
                      <a:srgbClr val="53575C"/>
                    </a:gs>
                    <a:gs pos="88000">
                      <a:srgbClr val="C5C7CA"/>
                    </a:gs>
                  </a:gsLst>
                  <a:lin ang="5400000"/>
                </a:gradFill>
              </a:rPr>
              <a:t>                      </a:t>
            </a:r>
            <a:r>
              <a:rPr lang="en-US" dirty="0">
                <a:ln w="0"/>
                <a:solidFill>
                  <a:schemeClr val="tx1"/>
                </a:solidFill>
                <a:effectLst>
                  <a:outerShdw blurRad="38100" dist="19050" dir="2700000" algn="tl" rotWithShape="0">
                    <a:schemeClr val="dk1">
                      <a:alpha val="40000"/>
                    </a:schemeClr>
                  </a:outerShdw>
                </a:effectLst>
              </a:rPr>
              <a:t>MEMEBRS AND MENTOR </a:t>
            </a:r>
            <a:endParaRPr lang="en-US" dirty="0">
              <a:ln w="0"/>
              <a:gradFill>
                <a:gsLst>
                  <a:gs pos="21000">
                    <a:srgbClr val="53575C"/>
                  </a:gs>
                  <a:gs pos="88000">
                    <a:srgbClr val="C5C7CA"/>
                  </a:gs>
                </a:gsLst>
                <a:lin ang="5400000"/>
              </a:gradFill>
            </a:endParaRPr>
          </a:p>
          <a:p>
            <a:endParaRPr lang="en-IN" dirty="0"/>
          </a:p>
        </p:txBody>
      </p:sp>
      <p:sp>
        <p:nvSpPr>
          <p:cNvPr id="5" name="Rectangle 4">
            <a:extLst>
              <a:ext uri="{FF2B5EF4-FFF2-40B4-BE49-F238E27FC236}">
                <a16:creationId xmlns:a16="http://schemas.microsoft.com/office/drawing/2014/main" id="{FBCAEE5A-E74A-435E-AA14-E04A3551861D}"/>
              </a:ext>
            </a:extLst>
          </p:cNvPr>
          <p:cNvSpPr/>
          <p:nvPr/>
        </p:nvSpPr>
        <p:spPr>
          <a:xfrm>
            <a:off x="4479635" y="2110085"/>
            <a:ext cx="184730" cy="923330"/>
          </a:xfrm>
          <a:prstGeom prst="rect">
            <a:avLst/>
          </a:prstGeom>
          <a:noFill/>
        </p:spPr>
        <p:txBody>
          <a:bodyPr wrap="none" lIns="91440" tIns="45720" rIns="91440" bIns="45720">
            <a:spAutoFit/>
          </a:bodyPr>
          <a:lstStyle/>
          <a:p>
            <a:pPr algn="ctr"/>
            <a:endParaRPr lang="en-US" sz="5400" b="0" cap="none" spc="0" dirty="0">
              <a:ln w="0"/>
              <a:gradFill>
                <a:gsLst>
                  <a:gs pos="21000">
                    <a:srgbClr val="53575C"/>
                  </a:gs>
                  <a:gs pos="88000">
                    <a:srgbClr val="C5C7CA"/>
                  </a:gs>
                </a:gsLst>
                <a:lin ang="5400000"/>
              </a:gradFill>
              <a:effectLst/>
            </a:endParaRPr>
          </a:p>
        </p:txBody>
      </p:sp>
    </p:spTree>
    <p:extLst>
      <p:ext uri="{BB962C8B-B14F-4D97-AF65-F5344CB8AC3E}">
        <p14:creationId xmlns:p14="http://schemas.microsoft.com/office/powerpoint/2010/main" val="2021862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29FDCC-BBE5-4E5A-A8C5-9C30474C978A}"/>
              </a:ext>
            </a:extLst>
          </p:cNvPr>
          <p:cNvPicPr>
            <a:picLocks noChangeAspect="1"/>
          </p:cNvPicPr>
          <p:nvPr/>
        </p:nvPicPr>
        <p:blipFill>
          <a:blip r:embed="rId2"/>
          <a:stretch>
            <a:fillRect/>
          </a:stretch>
        </p:blipFill>
        <p:spPr>
          <a:xfrm>
            <a:off x="0" y="803180"/>
            <a:ext cx="9144000" cy="3537140"/>
          </a:xfrm>
          <a:prstGeom prst="rect">
            <a:avLst/>
          </a:prstGeom>
        </p:spPr>
      </p:pic>
      <p:sp>
        <p:nvSpPr>
          <p:cNvPr id="6" name="TextBox 5">
            <a:extLst>
              <a:ext uri="{FF2B5EF4-FFF2-40B4-BE49-F238E27FC236}">
                <a16:creationId xmlns:a16="http://schemas.microsoft.com/office/drawing/2014/main" id="{08D86D1D-33DD-427C-9BCA-3570231F2F4D}"/>
              </a:ext>
            </a:extLst>
          </p:cNvPr>
          <p:cNvSpPr txBox="1"/>
          <p:nvPr/>
        </p:nvSpPr>
        <p:spPr>
          <a:xfrm>
            <a:off x="1774556" y="311060"/>
            <a:ext cx="4572000" cy="307777"/>
          </a:xfrm>
          <a:prstGeom prst="rect">
            <a:avLst/>
          </a:prstGeom>
          <a:noFill/>
        </p:spPr>
        <p:txBody>
          <a:bodyPr wrap="square">
            <a:spAutoFit/>
          </a:bodyPr>
          <a:lstStyle/>
          <a:p>
            <a:pPr algn="ctr"/>
            <a:r>
              <a:rPr lang="en-US" dirty="0">
                <a:ln w="0"/>
                <a:solidFill>
                  <a:schemeClr val="accent1"/>
                </a:solidFill>
                <a:effectLst>
                  <a:outerShdw blurRad="38100" dist="25400" dir="5400000" algn="ctr" rotWithShape="0">
                    <a:srgbClr val="6E747A">
                      <a:alpha val="43000"/>
                    </a:srgbClr>
                  </a:outerShdw>
                </a:effectLst>
              </a:rPr>
              <a:t>OVERALL ARCHITECTURE DIAGRAM </a:t>
            </a:r>
            <a:endParaRPr lang="en-US" sz="1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81159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DDB8FD-7FAF-44CF-91C0-19E577EC2A59}"/>
              </a:ext>
            </a:extLst>
          </p:cNvPr>
          <p:cNvPicPr>
            <a:picLocks noChangeAspect="1"/>
          </p:cNvPicPr>
          <p:nvPr/>
        </p:nvPicPr>
        <p:blipFill>
          <a:blip r:embed="rId2"/>
          <a:stretch>
            <a:fillRect/>
          </a:stretch>
        </p:blipFill>
        <p:spPr>
          <a:xfrm>
            <a:off x="2293132" y="0"/>
            <a:ext cx="4557735" cy="5143500"/>
          </a:xfrm>
          <a:prstGeom prst="rect">
            <a:avLst/>
          </a:prstGeom>
        </p:spPr>
      </p:pic>
    </p:spTree>
    <p:extLst>
      <p:ext uri="{BB962C8B-B14F-4D97-AF65-F5344CB8AC3E}">
        <p14:creationId xmlns:p14="http://schemas.microsoft.com/office/powerpoint/2010/main" val="390225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27753C-D5A5-47AD-A705-819503B0556E}"/>
              </a:ext>
            </a:extLst>
          </p:cNvPr>
          <p:cNvPicPr>
            <a:picLocks noChangeAspect="1"/>
          </p:cNvPicPr>
          <p:nvPr/>
        </p:nvPicPr>
        <p:blipFill>
          <a:blip r:embed="rId2"/>
          <a:stretch>
            <a:fillRect/>
          </a:stretch>
        </p:blipFill>
        <p:spPr>
          <a:xfrm>
            <a:off x="0" y="681703"/>
            <a:ext cx="9144000" cy="3780094"/>
          </a:xfrm>
          <a:prstGeom prst="rect">
            <a:avLst/>
          </a:prstGeom>
        </p:spPr>
      </p:pic>
    </p:spTree>
    <p:extLst>
      <p:ext uri="{BB962C8B-B14F-4D97-AF65-F5344CB8AC3E}">
        <p14:creationId xmlns:p14="http://schemas.microsoft.com/office/powerpoint/2010/main" val="718074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C118C1-9CF7-4E05-B62D-AA96F17FFB15}"/>
              </a:ext>
            </a:extLst>
          </p:cNvPr>
          <p:cNvPicPr>
            <a:picLocks noChangeAspect="1"/>
          </p:cNvPicPr>
          <p:nvPr/>
        </p:nvPicPr>
        <p:blipFill>
          <a:blip r:embed="rId2"/>
          <a:stretch>
            <a:fillRect/>
          </a:stretch>
        </p:blipFill>
        <p:spPr>
          <a:xfrm>
            <a:off x="0" y="859056"/>
            <a:ext cx="9144000" cy="3425387"/>
          </a:xfrm>
          <a:prstGeom prst="rect">
            <a:avLst/>
          </a:prstGeom>
        </p:spPr>
      </p:pic>
    </p:spTree>
    <p:extLst>
      <p:ext uri="{BB962C8B-B14F-4D97-AF65-F5344CB8AC3E}">
        <p14:creationId xmlns:p14="http://schemas.microsoft.com/office/powerpoint/2010/main" val="1813717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46BC53-3A6D-4C56-939A-1160DA9669FA}"/>
              </a:ext>
            </a:extLst>
          </p:cNvPr>
          <p:cNvPicPr>
            <a:picLocks noChangeAspect="1"/>
          </p:cNvPicPr>
          <p:nvPr/>
        </p:nvPicPr>
        <p:blipFill>
          <a:blip r:embed="rId2"/>
          <a:stretch>
            <a:fillRect/>
          </a:stretch>
        </p:blipFill>
        <p:spPr>
          <a:xfrm>
            <a:off x="0" y="833136"/>
            <a:ext cx="9144000" cy="3477228"/>
          </a:xfrm>
          <a:prstGeom prst="rect">
            <a:avLst/>
          </a:prstGeom>
        </p:spPr>
      </p:pic>
    </p:spTree>
    <p:extLst>
      <p:ext uri="{BB962C8B-B14F-4D97-AF65-F5344CB8AC3E}">
        <p14:creationId xmlns:p14="http://schemas.microsoft.com/office/powerpoint/2010/main" val="542776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8C44F1-9796-4F83-A14A-53477CA39317}"/>
              </a:ext>
            </a:extLst>
          </p:cNvPr>
          <p:cNvPicPr>
            <a:picLocks noChangeAspect="1"/>
          </p:cNvPicPr>
          <p:nvPr/>
        </p:nvPicPr>
        <p:blipFill>
          <a:blip r:embed="rId2"/>
          <a:stretch>
            <a:fillRect/>
          </a:stretch>
        </p:blipFill>
        <p:spPr>
          <a:xfrm>
            <a:off x="1614329" y="0"/>
            <a:ext cx="5915341" cy="5143500"/>
          </a:xfrm>
          <a:prstGeom prst="rect">
            <a:avLst/>
          </a:prstGeom>
        </p:spPr>
      </p:pic>
    </p:spTree>
    <p:extLst>
      <p:ext uri="{BB962C8B-B14F-4D97-AF65-F5344CB8AC3E}">
        <p14:creationId xmlns:p14="http://schemas.microsoft.com/office/powerpoint/2010/main" val="1345115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E829DF-24F9-4CD9-942A-3F7488D367BA}"/>
              </a:ext>
            </a:extLst>
          </p:cNvPr>
          <p:cNvPicPr>
            <a:picLocks noChangeAspect="1"/>
          </p:cNvPicPr>
          <p:nvPr/>
        </p:nvPicPr>
        <p:blipFill>
          <a:blip r:embed="rId2"/>
          <a:stretch>
            <a:fillRect/>
          </a:stretch>
        </p:blipFill>
        <p:spPr>
          <a:xfrm>
            <a:off x="1580565" y="1565328"/>
            <a:ext cx="5982869" cy="3578171"/>
          </a:xfrm>
          <a:prstGeom prst="rect">
            <a:avLst/>
          </a:prstGeom>
        </p:spPr>
      </p:pic>
      <p:sp>
        <p:nvSpPr>
          <p:cNvPr id="4" name="TextBox 3">
            <a:extLst>
              <a:ext uri="{FF2B5EF4-FFF2-40B4-BE49-F238E27FC236}">
                <a16:creationId xmlns:a16="http://schemas.microsoft.com/office/drawing/2014/main" id="{D2CA3BBF-8192-445E-BB62-2675B0A681D0}"/>
              </a:ext>
            </a:extLst>
          </p:cNvPr>
          <p:cNvSpPr txBox="1"/>
          <p:nvPr/>
        </p:nvSpPr>
        <p:spPr>
          <a:xfrm>
            <a:off x="2270502" y="418454"/>
            <a:ext cx="3866827" cy="307777"/>
          </a:xfrm>
          <a:prstGeom prst="rect">
            <a:avLst/>
          </a:prstGeom>
          <a:noFill/>
        </p:spPr>
        <p:txBody>
          <a:bodyPr wrap="square" rtlCol="0">
            <a:spAutoFit/>
          </a:bodyPr>
          <a:lstStyle/>
          <a:p>
            <a:r>
              <a:rPr lang="en-US" dirty="0"/>
              <a:t>                     CGPA ESTIMATOR</a:t>
            </a:r>
            <a:endParaRPr lang="en-IN" dirty="0"/>
          </a:p>
        </p:txBody>
      </p:sp>
    </p:spTree>
    <p:extLst>
      <p:ext uri="{BB962C8B-B14F-4D97-AF65-F5344CB8AC3E}">
        <p14:creationId xmlns:p14="http://schemas.microsoft.com/office/powerpoint/2010/main" val="3543175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373196-BC89-4F03-8D35-DFE9491A6686}"/>
              </a:ext>
            </a:extLst>
          </p:cNvPr>
          <p:cNvPicPr>
            <a:picLocks noChangeAspect="1"/>
          </p:cNvPicPr>
          <p:nvPr/>
        </p:nvPicPr>
        <p:blipFill>
          <a:blip r:embed="rId2"/>
          <a:stretch>
            <a:fillRect/>
          </a:stretch>
        </p:blipFill>
        <p:spPr>
          <a:xfrm>
            <a:off x="1432505" y="0"/>
            <a:ext cx="6278990" cy="5143500"/>
          </a:xfrm>
          <a:prstGeom prst="rect">
            <a:avLst/>
          </a:prstGeom>
        </p:spPr>
      </p:pic>
    </p:spTree>
    <p:extLst>
      <p:ext uri="{BB962C8B-B14F-4D97-AF65-F5344CB8AC3E}">
        <p14:creationId xmlns:p14="http://schemas.microsoft.com/office/powerpoint/2010/main" val="2961023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972849-D81E-4222-90B0-31624AB4BBD1}"/>
              </a:ext>
            </a:extLst>
          </p:cNvPr>
          <p:cNvPicPr>
            <a:picLocks noChangeAspect="1"/>
          </p:cNvPicPr>
          <p:nvPr/>
        </p:nvPicPr>
        <p:blipFill>
          <a:blip r:embed="rId2"/>
          <a:stretch>
            <a:fillRect/>
          </a:stretch>
        </p:blipFill>
        <p:spPr>
          <a:xfrm>
            <a:off x="1211961" y="0"/>
            <a:ext cx="6720078" cy="5143500"/>
          </a:xfrm>
          <a:prstGeom prst="rect">
            <a:avLst/>
          </a:prstGeom>
        </p:spPr>
      </p:pic>
    </p:spTree>
    <p:extLst>
      <p:ext uri="{BB962C8B-B14F-4D97-AF65-F5344CB8AC3E}">
        <p14:creationId xmlns:p14="http://schemas.microsoft.com/office/powerpoint/2010/main" val="2954176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7201C-6877-4D33-9FC7-2F6F62DEF212}"/>
              </a:ext>
            </a:extLst>
          </p:cNvPr>
          <p:cNvSpPr>
            <a:spLocks noGrp="1"/>
          </p:cNvSpPr>
          <p:nvPr>
            <p:ph type="ctrTitle"/>
          </p:nvPr>
        </p:nvSpPr>
        <p:spPr/>
        <p:txBody>
          <a:bodyPr/>
          <a:lstStyle/>
          <a:p>
            <a:r>
              <a:rPr lang="en-US" dirty="0"/>
              <a:t>Result and Discussion</a:t>
            </a:r>
            <a:endParaRPr lang="en-IN" dirty="0"/>
          </a:p>
        </p:txBody>
      </p:sp>
      <p:sp>
        <p:nvSpPr>
          <p:cNvPr id="4" name="TextBox 3">
            <a:extLst>
              <a:ext uri="{FF2B5EF4-FFF2-40B4-BE49-F238E27FC236}">
                <a16:creationId xmlns:a16="http://schemas.microsoft.com/office/drawing/2014/main" id="{1AFABBFD-4B4B-4981-AB09-C9725E487205}"/>
              </a:ext>
            </a:extLst>
          </p:cNvPr>
          <p:cNvSpPr txBox="1"/>
          <p:nvPr/>
        </p:nvSpPr>
        <p:spPr>
          <a:xfrm>
            <a:off x="867905" y="1449092"/>
            <a:ext cx="7663912" cy="3108543"/>
          </a:xfrm>
          <a:prstGeom prst="rect">
            <a:avLst/>
          </a:prstGeom>
          <a:noFill/>
        </p:spPr>
        <p:txBody>
          <a:bodyPr wrap="square" rtlCol="0">
            <a:spAutoFit/>
          </a:bodyPr>
          <a:lstStyle/>
          <a:p>
            <a:pPr marL="285750" indent="-285750">
              <a:buFont typeface="Arial" panose="020B0604020202020204" pitchFamily="34" charset="0"/>
              <a:buChar char="•"/>
            </a:pPr>
            <a:r>
              <a:rPr lang="en-US" dirty="0"/>
              <a:t>GPA calculator</a:t>
            </a:r>
            <a:r>
              <a:rPr lang="en-US" dirty="0">
                <a:sym typeface="Wingdings" panose="05000000000000000000" pitchFamily="2" charset="2"/>
              </a:rPr>
              <a:t> Here the user will input the course name, credits the course is allotted to and the grade he/she received, here the user will add the courses if he/she has studied more than one course and according to it the output will be produced </a:t>
            </a:r>
          </a:p>
          <a:p>
            <a:pPr marL="285750" indent="-285750">
              <a:buFont typeface="Arial" panose="020B0604020202020204" pitchFamily="34" charset="0"/>
              <a:buChar char="•"/>
            </a:pPr>
            <a:r>
              <a:rPr lang="en-US" dirty="0">
                <a:sym typeface="Wingdings" panose="05000000000000000000" pitchFamily="2" charset="2"/>
              </a:rPr>
              <a:t>CGPA calculator Here the user will input the semester number, the total credits covering in that semester and the GPA achieved in that semester, the user can add the semester if he has covered more than one semester and according to it the output will be produced.</a:t>
            </a:r>
          </a:p>
          <a:p>
            <a:pPr marL="285750" indent="-285750">
              <a:buFont typeface="Arial" panose="020B0604020202020204" pitchFamily="34" charset="0"/>
              <a:buChar char="•"/>
            </a:pPr>
            <a:r>
              <a:rPr lang="en-US" dirty="0">
                <a:sym typeface="Wingdings" panose="05000000000000000000" pitchFamily="2" charset="2"/>
              </a:rPr>
              <a:t>Attendance calculator Here the user will input the  number of classes in semester and the total classes missed, according to that the output will be produced that how many classes the person can miss without appearing in the debar list</a:t>
            </a:r>
          </a:p>
          <a:p>
            <a:pPr marL="285750" indent="-285750">
              <a:buFont typeface="Arial" panose="020B0604020202020204" pitchFamily="34" charset="0"/>
              <a:buChar char="•"/>
            </a:pPr>
            <a:r>
              <a:rPr lang="en-US" dirty="0">
                <a:sym typeface="Wingdings" panose="05000000000000000000" pitchFamily="2" charset="2"/>
              </a:rPr>
              <a:t>CGPA estimator Here the user will input the desired </a:t>
            </a:r>
            <a:r>
              <a:rPr lang="en-US" dirty="0" err="1">
                <a:sym typeface="Wingdings" panose="05000000000000000000" pitchFamily="2" charset="2"/>
              </a:rPr>
              <a:t>cgpa</a:t>
            </a:r>
            <a:r>
              <a:rPr lang="en-US" dirty="0">
                <a:sym typeface="Wingdings" panose="05000000000000000000" pitchFamily="2" charset="2"/>
              </a:rPr>
              <a:t>, current </a:t>
            </a:r>
            <a:r>
              <a:rPr lang="en-US" dirty="0" err="1">
                <a:sym typeface="Wingdings" panose="05000000000000000000" pitchFamily="2" charset="2"/>
              </a:rPr>
              <a:t>cgpa</a:t>
            </a:r>
            <a:r>
              <a:rPr lang="en-US" dirty="0">
                <a:sym typeface="Wingdings" panose="05000000000000000000" pitchFamily="2" charset="2"/>
              </a:rPr>
              <a:t>, </a:t>
            </a:r>
            <a:r>
              <a:rPr lang="en-US" dirty="0" err="1">
                <a:sym typeface="Wingdings" panose="05000000000000000000" pitchFamily="2" charset="2"/>
              </a:rPr>
              <a:t>credis</a:t>
            </a:r>
            <a:r>
              <a:rPr lang="en-US" dirty="0">
                <a:sym typeface="Wingdings" panose="05000000000000000000" pitchFamily="2" charset="2"/>
              </a:rPr>
              <a:t> taken, total credits till now, current </a:t>
            </a:r>
            <a:r>
              <a:rPr lang="en-US" dirty="0" err="1">
                <a:sym typeface="Wingdings" panose="05000000000000000000" pitchFamily="2" charset="2"/>
              </a:rPr>
              <a:t>sem</a:t>
            </a:r>
            <a:r>
              <a:rPr lang="en-US" dirty="0">
                <a:sym typeface="Wingdings" panose="05000000000000000000" pitchFamily="2" charset="2"/>
              </a:rPr>
              <a:t>, and user will get the that how many </a:t>
            </a:r>
            <a:r>
              <a:rPr lang="en-US" dirty="0" err="1">
                <a:sym typeface="Wingdings" panose="05000000000000000000" pitchFamily="2" charset="2"/>
              </a:rPr>
              <a:t>sem</a:t>
            </a:r>
            <a:r>
              <a:rPr lang="en-US" dirty="0">
                <a:sym typeface="Wingdings" panose="05000000000000000000" pitchFamily="2" charset="2"/>
              </a:rPr>
              <a:t> the user has to achieve how much GPA</a:t>
            </a:r>
          </a:p>
          <a:p>
            <a:pPr marL="285750" indent="-285750">
              <a:buFont typeface="Arial" panose="020B0604020202020204" pitchFamily="34" charset="0"/>
              <a:buChar char="•"/>
            </a:pPr>
            <a:r>
              <a:rPr lang="en-US" dirty="0">
                <a:sym typeface="Wingdings" panose="05000000000000000000" pitchFamily="2" charset="2"/>
              </a:rPr>
              <a:t>Review System The user can post the review on any faculty of their choice and also retrieve the review but for this they have to sign in from the VIT Bhopal mail id.</a:t>
            </a:r>
          </a:p>
        </p:txBody>
      </p:sp>
    </p:spTree>
    <p:extLst>
      <p:ext uri="{BB962C8B-B14F-4D97-AF65-F5344CB8AC3E}">
        <p14:creationId xmlns:p14="http://schemas.microsoft.com/office/powerpoint/2010/main" val="3828243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2744C-35FB-49E1-BA17-D3E57AE4EB90}"/>
              </a:ext>
            </a:extLst>
          </p:cNvPr>
          <p:cNvSpPr>
            <a:spLocks noGrp="1"/>
          </p:cNvSpPr>
          <p:nvPr>
            <p:ph type="ctrTitle"/>
          </p:nvPr>
        </p:nvSpPr>
        <p:spPr>
          <a:xfrm flipH="1">
            <a:off x="1615440" y="1577341"/>
            <a:ext cx="6035040" cy="2241859"/>
          </a:xfrm>
        </p:spPr>
        <p:txBody>
          <a:bodyPr/>
          <a:lstStyle/>
          <a:p>
            <a:br>
              <a:rPr lang="en-US" sz="1600" dirty="0"/>
            </a:br>
            <a:r>
              <a:rPr lang="en-US" sz="1600" dirty="0"/>
              <a:t>MEMBERS: -</a:t>
            </a:r>
            <a:br>
              <a:rPr lang="en-US" sz="1600" dirty="0"/>
            </a:br>
            <a:br>
              <a:rPr lang="en-US" sz="1600" dirty="0"/>
            </a:br>
            <a:r>
              <a:rPr lang="en-US" sz="1600" dirty="0"/>
              <a:t>1. Ashutosh Kumar </a:t>
            </a:r>
            <a:br>
              <a:rPr lang="en-US" sz="1600" dirty="0"/>
            </a:br>
            <a:r>
              <a:rPr lang="en-US" sz="1600" dirty="0"/>
              <a:t>2. Sparsh Jain </a:t>
            </a:r>
            <a:br>
              <a:rPr lang="en-US" sz="1600" dirty="0"/>
            </a:br>
            <a:r>
              <a:rPr lang="en-US" sz="1600" dirty="0"/>
              <a:t>3. Shubham Mishra </a:t>
            </a:r>
            <a:br>
              <a:rPr lang="en-US" sz="1600" dirty="0"/>
            </a:br>
            <a:r>
              <a:rPr lang="en-US" sz="1600" dirty="0"/>
              <a:t>4. Shauryan Bhardwaj</a:t>
            </a:r>
            <a:br>
              <a:rPr lang="en-US" sz="1600" dirty="0"/>
            </a:br>
            <a:r>
              <a:rPr lang="en-US" sz="1600" dirty="0"/>
              <a:t>5. Shrey Srivastava</a:t>
            </a:r>
            <a:br>
              <a:rPr lang="en-US" sz="1600" dirty="0"/>
            </a:br>
            <a:br>
              <a:rPr lang="en-US" sz="1600" dirty="0"/>
            </a:br>
            <a:r>
              <a:rPr lang="en-US" sz="1600" dirty="0"/>
              <a:t>MENTOR-PROF. ANAND MOTWANI</a:t>
            </a:r>
            <a:br>
              <a:rPr lang="en-US" dirty="0"/>
            </a:br>
            <a:endParaRPr lang="en-IN" dirty="0"/>
          </a:p>
        </p:txBody>
      </p:sp>
      <p:sp>
        <p:nvSpPr>
          <p:cNvPr id="4" name="Title 3">
            <a:extLst>
              <a:ext uri="{FF2B5EF4-FFF2-40B4-BE49-F238E27FC236}">
                <a16:creationId xmlns:a16="http://schemas.microsoft.com/office/drawing/2014/main" id="{A45E59E0-EDF2-4021-A27B-6DB7245AF372}"/>
              </a:ext>
            </a:extLst>
          </p:cNvPr>
          <p:cNvSpPr>
            <a:spLocks noGrp="1"/>
          </p:cNvSpPr>
          <p:nvPr>
            <p:ph type="title" idx="2"/>
          </p:nvPr>
        </p:nvSpPr>
        <p:spPr>
          <a:xfrm flipH="1">
            <a:off x="2377437" y="53341"/>
            <a:ext cx="4480559" cy="1524000"/>
          </a:xfrm>
        </p:spPr>
        <p:txBody>
          <a:bodyPr/>
          <a:lstStyle/>
          <a:p>
            <a:r>
              <a:rPr lang="en-US" dirty="0"/>
              <a:t>VIT INVENTORY</a:t>
            </a:r>
            <a:endParaRPr lang="en-IN" dirty="0"/>
          </a:p>
        </p:txBody>
      </p:sp>
    </p:spTree>
    <p:extLst>
      <p:ext uri="{BB962C8B-B14F-4D97-AF65-F5344CB8AC3E}">
        <p14:creationId xmlns:p14="http://schemas.microsoft.com/office/powerpoint/2010/main" val="30340914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3"/>
        <p:cNvGrpSpPr/>
        <p:nvPr/>
      </p:nvGrpSpPr>
      <p:grpSpPr>
        <a:xfrm>
          <a:off x="0" y="0"/>
          <a:ext cx="0" cy="0"/>
          <a:chOff x="0" y="0"/>
          <a:chExt cx="0" cy="0"/>
        </a:xfrm>
      </p:grpSpPr>
      <p:sp>
        <p:nvSpPr>
          <p:cNvPr id="224" name="Google Shape;224;p27"/>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50" y="-1362"/>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a:hlinkClick r:id="rId3"/>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a:hlinkClick r:id="rId4"/>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a:hlinkClick r:id="" action="ppaction://noaction"/>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a:hlinkClick r:id="rId5"/>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27"/>
          <p:cNvGrpSpPr/>
          <p:nvPr/>
        </p:nvGrpSpPr>
        <p:grpSpPr>
          <a:xfrm>
            <a:off x="238515" y="90242"/>
            <a:ext cx="216784" cy="199039"/>
            <a:chOff x="285677" y="4429254"/>
            <a:chExt cx="216784" cy="199039"/>
          </a:xfrm>
        </p:grpSpPr>
        <p:sp>
          <p:nvSpPr>
            <p:cNvPr id="233" name="Google Shape;233;p27"/>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27"/>
          <p:cNvSpPr txBox="1"/>
          <p:nvPr/>
        </p:nvSpPr>
        <p:spPr>
          <a:xfrm>
            <a:off x="1026488" y="0"/>
            <a:ext cx="947092" cy="289149"/>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43" name="Google Shape;243;p27"/>
          <p:cNvSpPr txBox="1"/>
          <p:nvPr/>
        </p:nvSpPr>
        <p:spPr>
          <a:xfrm>
            <a:off x="2459374" y="90242"/>
            <a:ext cx="1051049" cy="19890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Objective </a:t>
            </a:r>
            <a:endParaRPr sz="1200" dirty="0">
              <a:solidFill>
                <a:schemeClr val="dk1"/>
              </a:solidFill>
              <a:latin typeface="Abel"/>
              <a:ea typeface="Abel"/>
              <a:cs typeface="Abel"/>
              <a:sym typeface="Abel"/>
            </a:endParaRPr>
          </a:p>
        </p:txBody>
      </p:sp>
      <p:sp>
        <p:nvSpPr>
          <p:cNvPr id="244" name="Google Shape;244;p27"/>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Proposal</a:t>
            </a:r>
            <a:endParaRPr sz="1200" dirty="0">
              <a:solidFill>
                <a:schemeClr val="dk1"/>
              </a:solidFill>
              <a:latin typeface="Abel"/>
              <a:ea typeface="Abel"/>
              <a:cs typeface="Abel"/>
              <a:sym typeface="Abel"/>
            </a:endParaRPr>
          </a:p>
        </p:txBody>
      </p:sp>
      <p:sp>
        <p:nvSpPr>
          <p:cNvPr id="245" name="Google Shape;245;p27"/>
          <p:cNvSpPr txBox="1">
            <a:spLocks noGrp="1"/>
          </p:cNvSpPr>
          <p:nvPr>
            <p:ph type="body" idx="1"/>
          </p:nvPr>
        </p:nvSpPr>
        <p:spPr>
          <a:xfrm>
            <a:off x="732525" y="2659380"/>
            <a:ext cx="7674600" cy="1969520"/>
          </a:xfrm>
          <a:prstGeom prst="rect">
            <a:avLst/>
          </a:prstGeom>
        </p:spPr>
        <p:txBody>
          <a:bodyPr spcFirstLastPara="1" wrap="square" lIns="91425" tIns="91425" rIns="91425" bIns="91425" anchor="t" anchorCtr="0">
            <a:noAutofit/>
          </a:bodyPr>
          <a:lstStyle/>
          <a:p>
            <a:pPr marL="0" indent="0">
              <a:buNone/>
            </a:pPr>
            <a:r>
              <a:rPr lang="en-US" sz="1200" dirty="0">
                <a:solidFill>
                  <a:schemeClr val="lt1"/>
                </a:solidFill>
                <a:latin typeface="+mn-lt"/>
              </a:rPr>
              <a:t>The Main motive of this project is to put all the resources in one website so that the students of VIT mainly who are going through the Online classes get all the needed resources in one place. We have developed a Review system so that the students who are getting confused while doing FFCS procedure can get reviews of a faculty.</a:t>
            </a:r>
          </a:p>
          <a:p>
            <a:pPr marL="0" indent="0">
              <a:buNone/>
            </a:pPr>
            <a:endParaRPr lang="en-US" sz="1200" dirty="0">
              <a:solidFill>
                <a:schemeClr val="lt1"/>
              </a:solidFill>
              <a:latin typeface="+mn-lt"/>
            </a:endParaRPr>
          </a:p>
          <a:p>
            <a:pPr marL="0" indent="0">
              <a:buNone/>
            </a:pPr>
            <a:r>
              <a:rPr lang="en-US" sz="1200" dirty="0">
                <a:solidFill>
                  <a:schemeClr val="lt1"/>
                </a:solidFill>
                <a:latin typeface="+mn-lt"/>
              </a:rPr>
              <a:t>As the FFCS is the crucial procedure for every student hence it is needed that something should be there which tells students about the rating of any faculty so that it helps them to choose.</a:t>
            </a:r>
          </a:p>
          <a:p>
            <a:pPr marL="0" indent="0">
              <a:buNone/>
            </a:pPr>
            <a:endParaRPr lang="en-US" sz="1200" dirty="0">
              <a:solidFill>
                <a:schemeClr val="lt1"/>
              </a:solidFill>
              <a:latin typeface="+mn-lt"/>
            </a:endParaRPr>
          </a:p>
        </p:txBody>
      </p:sp>
      <p:sp>
        <p:nvSpPr>
          <p:cNvPr id="247" name="Google Shape;247;p27">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Novelty</a:t>
            </a:r>
            <a:endParaRPr sz="1200" dirty="0">
              <a:solidFill>
                <a:schemeClr val="dk1"/>
              </a:solidFill>
              <a:latin typeface="Abel"/>
              <a:ea typeface="Abel"/>
              <a:cs typeface="Abel"/>
              <a:sym typeface="Abel"/>
            </a:endParaRPr>
          </a:p>
        </p:txBody>
      </p:sp>
      <p:sp>
        <p:nvSpPr>
          <p:cNvPr id="249" name="Google Shape;249;p27"/>
          <p:cNvSpPr txBox="1"/>
          <p:nvPr/>
        </p:nvSpPr>
        <p:spPr>
          <a:xfrm>
            <a:off x="6537200" y="90242"/>
            <a:ext cx="988500" cy="19890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METHODOLOGY</a:t>
            </a:r>
            <a:endParaRPr sz="1200" dirty="0">
              <a:solidFill>
                <a:schemeClr val="dk1"/>
              </a:solidFill>
              <a:latin typeface="Abel"/>
              <a:ea typeface="Abel"/>
              <a:cs typeface="Abel"/>
              <a:sym typeface="Abel"/>
            </a:endParaRPr>
          </a:p>
        </p:txBody>
      </p:sp>
      <p:sp>
        <p:nvSpPr>
          <p:cNvPr id="250" name="Google Shape;250;p27"/>
          <p:cNvSpPr txBox="1"/>
          <p:nvPr/>
        </p:nvSpPr>
        <p:spPr>
          <a:xfrm>
            <a:off x="7945400" y="57377"/>
            <a:ext cx="874415" cy="328585"/>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US" sz="1200" b="1" dirty="0">
                <a:solidFill>
                  <a:schemeClr val="dk1"/>
                </a:solidFill>
                <a:latin typeface="Abel"/>
                <a:ea typeface="Abel"/>
                <a:cs typeface="Abel"/>
                <a:sym typeface="Abel"/>
              </a:rPr>
              <a:t>Conclusio</a:t>
            </a:r>
            <a:r>
              <a:rPr lang="en-US" sz="1200" dirty="0">
                <a:solidFill>
                  <a:schemeClr val="dk1"/>
                </a:solidFill>
                <a:latin typeface="Abel"/>
                <a:ea typeface="Abel"/>
                <a:cs typeface="Abel"/>
                <a:sym typeface="Abel"/>
              </a:rPr>
              <a:t>n </a:t>
            </a:r>
            <a:endParaRPr sz="1200" dirty="0">
              <a:solidFill>
                <a:schemeClr val="dk1"/>
              </a:solidFill>
              <a:latin typeface="Abel"/>
              <a:ea typeface="Abel"/>
              <a:cs typeface="Abel"/>
              <a:sym typeface="Abel"/>
            </a:endParaRPr>
          </a:p>
        </p:txBody>
      </p:sp>
      <p:pic>
        <p:nvPicPr>
          <p:cNvPr id="2" name="Picture 2" descr="Businessman writes conclusion, report concept. Stock Vector Image by  ©threecvet.gmail.com #300031540">
            <a:extLst>
              <a:ext uri="{FF2B5EF4-FFF2-40B4-BE49-F238E27FC236}">
                <a16:creationId xmlns:a16="http://schemas.microsoft.com/office/drawing/2014/main" id="{F2E14CB2-4D75-4FD3-AAFF-3798FF54C0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10423" y="630055"/>
            <a:ext cx="1684768" cy="1790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714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cknowledgements">
            <a:extLst>
              <a:ext uri="{FF2B5EF4-FFF2-40B4-BE49-F238E27FC236}">
                <a16:creationId xmlns:a16="http://schemas.microsoft.com/office/drawing/2014/main" id="{214B377E-EC75-42B4-A9C7-D40BB996AE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8285" y="425557"/>
            <a:ext cx="3907429" cy="16874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95944D5-4768-4264-8754-52E3C001E3BB}"/>
              </a:ext>
            </a:extLst>
          </p:cNvPr>
          <p:cNvSpPr txBox="1"/>
          <p:nvPr/>
        </p:nvSpPr>
        <p:spPr>
          <a:xfrm>
            <a:off x="922149" y="1697064"/>
            <a:ext cx="7764651" cy="1600438"/>
          </a:xfrm>
          <a:prstGeom prst="rect">
            <a:avLst/>
          </a:prstGeom>
          <a:noFill/>
        </p:spPr>
        <p:txBody>
          <a:bodyPr wrap="square" rtlCol="0">
            <a:spAutoFit/>
          </a:bodyPr>
          <a:lstStyle/>
          <a:p>
            <a:r>
              <a:rPr lang="en-US" dirty="0">
                <a:solidFill>
                  <a:srgbClr val="92D050"/>
                </a:solidFill>
              </a:rPr>
              <a:t>We are grateful to our respectable mentor Prof. Anand Motwani </a:t>
            </a:r>
            <a:r>
              <a:rPr lang="en-US" b="0" i="1" dirty="0">
                <a:solidFill>
                  <a:srgbClr val="444444"/>
                </a:solidFill>
                <a:effectLst/>
                <a:latin typeface="open sans" panose="020B0606030504020204" pitchFamily="34" charset="0"/>
              </a:rPr>
              <a:t>, </a:t>
            </a:r>
            <a:r>
              <a:rPr lang="en-US" b="0" dirty="0">
                <a:solidFill>
                  <a:srgbClr val="92D050"/>
                </a:solidFill>
                <a:effectLst/>
                <a:latin typeface="open sans" panose="020B0606030504020204" pitchFamily="34" charset="0"/>
              </a:rPr>
              <a:t>whose insightful leadership and knowledge benefited us to complete this project successfully. Thank you so much for your continuous support and presence whenever needed.</a:t>
            </a:r>
          </a:p>
          <a:p>
            <a:endParaRPr lang="en-US" dirty="0">
              <a:solidFill>
                <a:srgbClr val="92D050"/>
              </a:solidFill>
              <a:latin typeface="open sans" panose="020B0606030504020204" pitchFamily="34" charset="0"/>
            </a:endParaRPr>
          </a:p>
          <a:p>
            <a:r>
              <a:rPr lang="en-US" b="0" dirty="0">
                <a:solidFill>
                  <a:srgbClr val="00B0F0"/>
                </a:solidFill>
                <a:effectLst/>
                <a:latin typeface="open sans" panose="020B0606030504020204" pitchFamily="34" charset="0"/>
              </a:rPr>
              <a:t>Last but not the least, We would like to thank everyone who is involved in the project directly or indirectly</a:t>
            </a:r>
            <a:r>
              <a:rPr lang="en-US" b="0" i="1" dirty="0">
                <a:solidFill>
                  <a:srgbClr val="444444"/>
                </a:solidFill>
                <a:effectLst/>
                <a:latin typeface="open sans" panose="020B0606030504020204" pitchFamily="34" charset="0"/>
              </a:rPr>
              <a:t>.</a:t>
            </a:r>
            <a:br>
              <a:rPr lang="en-US" dirty="0"/>
            </a:br>
            <a:endParaRPr lang="en-IN" dirty="0">
              <a:solidFill>
                <a:srgbClr val="92D050"/>
              </a:solidFill>
            </a:endParaRPr>
          </a:p>
        </p:txBody>
      </p:sp>
    </p:spTree>
    <p:extLst>
      <p:ext uri="{BB962C8B-B14F-4D97-AF65-F5344CB8AC3E}">
        <p14:creationId xmlns:p14="http://schemas.microsoft.com/office/powerpoint/2010/main" val="4112592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956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3"/>
        <p:cNvGrpSpPr/>
        <p:nvPr/>
      </p:nvGrpSpPr>
      <p:grpSpPr>
        <a:xfrm>
          <a:off x="0" y="0"/>
          <a:ext cx="0" cy="0"/>
          <a:chOff x="0" y="0"/>
          <a:chExt cx="0" cy="0"/>
        </a:xfrm>
      </p:grpSpPr>
      <p:sp>
        <p:nvSpPr>
          <p:cNvPr id="224" name="Google Shape;224;p27"/>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50" y="-1362"/>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a:hlinkClick r:id="rId3"/>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a:hlinkClick r:id="rId4"/>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a:hlinkClick r:id="" action="ppaction://noaction"/>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a:hlinkClick r:id="rId5"/>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27"/>
          <p:cNvGrpSpPr/>
          <p:nvPr/>
        </p:nvGrpSpPr>
        <p:grpSpPr>
          <a:xfrm>
            <a:off x="238515" y="90242"/>
            <a:ext cx="216784" cy="199039"/>
            <a:chOff x="285677" y="4429254"/>
            <a:chExt cx="216784" cy="199039"/>
          </a:xfrm>
        </p:grpSpPr>
        <p:sp>
          <p:nvSpPr>
            <p:cNvPr id="233" name="Google Shape;233;p27"/>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27"/>
          <p:cNvSpPr txBox="1"/>
          <p:nvPr/>
        </p:nvSpPr>
        <p:spPr>
          <a:xfrm>
            <a:off x="1026488" y="0"/>
            <a:ext cx="947092" cy="289149"/>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b="1" dirty="0">
                <a:solidFill>
                  <a:schemeClr val="dk1"/>
                </a:solidFill>
                <a:latin typeface="Abel"/>
                <a:ea typeface="Abel"/>
                <a:cs typeface="Abel"/>
                <a:sym typeface="Abel"/>
              </a:rPr>
              <a:t>Introduction</a:t>
            </a:r>
            <a:endParaRPr sz="1200" b="1" dirty="0">
              <a:solidFill>
                <a:schemeClr val="dk1"/>
              </a:solidFill>
              <a:latin typeface="Abel"/>
              <a:ea typeface="Abel"/>
              <a:cs typeface="Abel"/>
              <a:sym typeface="Abel"/>
            </a:endParaRPr>
          </a:p>
        </p:txBody>
      </p:sp>
      <p:sp>
        <p:nvSpPr>
          <p:cNvPr id="243" name="Google Shape;243;p27"/>
          <p:cNvSpPr txBox="1"/>
          <p:nvPr/>
        </p:nvSpPr>
        <p:spPr>
          <a:xfrm>
            <a:off x="2459374" y="90242"/>
            <a:ext cx="1051049" cy="19890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Objective </a:t>
            </a:r>
            <a:endParaRPr sz="1200" dirty="0">
              <a:solidFill>
                <a:schemeClr val="dk1"/>
              </a:solidFill>
              <a:latin typeface="Abel"/>
              <a:ea typeface="Abel"/>
              <a:cs typeface="Abel"/>
              <a:sym typeface="Abel"/>
            </a:endParaRPr>
          </a:p>
        </p:txBody>
      </p:sp>
      <p:sp>
        <p:nvSpPr>
          <p:cNvPr id="244" name="Google Shape;244;p27"/>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Proposal</a:t>
            </a:r>
            <a:endParaRPr sz="1200" dirty="0">
              <a:solidFill>
                <a:schemeClr val="dk1"/>
              </a:solidFill>
              <a:latin typeface="Abel"/>
              <a:ea typeface="Abel"/>
              <a:cs typeface="Abel"/>
              <a:sym typeface="Abel"/>
            </a:endParaRPr>
          </a:p>
        </p:txBody>
      </p:sp>
      <p:sp>
        <p:nvSpPr>
          <p:cNvPr id="245" name="Google Shape;245;p27"/>
          <p:cNvSpPr txBox="1">
            <a:spLocks noGrp="1"/>
          </p:cNvSpPr>
          <p:nvPr>
            <p:ph type="body" idx="1"/>
          </p:nvPr>
        </p:nvSpPr>
        <p:spPr>
          <a:xfrm>
            <a:off x="732525" y="1371800"/>
            <a:ext cx="7674600" cy="325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lt1"/>
                </a:solidFill>
                <a:latin typeface="+mn-lt"/>
              </a:rPr>
              <a:t>As this is the time when the students are learning from home , there are the certain things which they want to access for their betterment of studies. </a:t>
            </a:r>
          </a:p>
          <a:p>
            <a:pPr marL="0" lvl="0" indent="0" algn="l" rtl="0">
              <a:spcBef>
                <a:spcPts val="0"/>
              </a:spcBef>
              <a:spcAft>
                <a:spcPts val="0"/>
              </a:spcAft>
              <a:buClr>
                <a:schemeClr val="dk1"/>
              </a:buClr>
              <a:buSzPts val="1100"/>
              <a:buFont typeface="Arial"/>
              <a:buNone/>
            </a:pPr>
            <a:endParaRPr lang="en-US" dirty="0">
              <a:solidFill>
                <a:schemeClr val="lt1"/>
              </a:solidFill>
              <a:latin typeface="+mn-lt"/>
            </a:endParaRPr>
          </a:p>
          <a:p>
            <a:pPr marL="0" lvl="0" indent="0" algn="l" rtl="0">
              <a:spcBef>
                <a:spcPts val="0"/>
              </a:spcBef>
              <a:spcAft>
                <a:spcPts val="0"/>
              </a:spcAft>
              <a:buClr>
                <a:schemeClr val="dk1"/>
              </a:buClr>
              <a:buSzPts val="1100"/>
              <a:buFont typeface="Arial"/>
              <a:buNone/>
            </a:pPr>
            <a:r>
              <a:rPr lang="en-US" dirty="0">
                <a:solidFill>
                  <a:schemeClr val="lt1"/>
                </a:solidFill>
                <a:latin typeface="+mn-lt"/>
              </a:rPr>
              <a:t>Most of the Students especially in the engineering field, want to set the target and want to score good Grades and GPA so due to the inner process of colleges they even don’t know that how they can achieve required CGPA and GPA </a:t>
            </a:r>
            <a:r>
              <a:rPr lang="en-US" dirty="0" err="1">
                <a:solidFill>
                  <a:schemeClr val="lt1"/>
                </a:solidFill>
                <a:latin typeface="+mn-lt"/>
              </a:rPr>
              <a:t>i.e</a:t>
            </a:r>
            <a:r>
              <a:rPr lang="en-US" dirty="0">
                <a:solidFill>
                  <a:schemeClr val="lt1"/>
                </a:solidFill>
                <a:latin typeface="+mn-lt"/>
              </a:rPr>
              <a:t> in what subject they should target what grade to attain the targeted CGPA.</a:t>
            </a:r>
          </a:p>
          <a:p>
            <a:pPr marL="0" lvl="0" indent="0" algn="l" rtl="0">
              <a:spcBef>
                <a:spcPts val="0"/>
              </a:spcBef>
              <a:spcAft>
                <a:spcPts val="0"/>
              </a:spcAft>
              <a:buClr>
                <a:schemeClr val="dk1"/>
              </a:buClr>
              <a:buSzPts val="1100"/>
              <a:buFont typeface="Arial"/>
              <a:buNone/>
            </a:pPr>
            <a:endParaRPr lang="en-US" dirty="0">
              <a:solidFill>
                <a:schemeClr val="lt1"/>
              </a:solidFill>
              <a:latin typeface="+mn-lt"/>
            </a:endParaRPr>
          </a:p>
          <a:p>
            <a:pPr marL="0" lvl="0" indent="0" algn="l" rtl="0">
              <a:spcBef>
                <a:spcPts val="0"/>
              </a:spcBef>
              <a:spcAft>
                <a:spcPts val="0"/>
              </a:spcAft>
              <a:buClr>
                <a:schemeClr val="dk1"/>
              </a:buClr>
              <a:buSzPts val="1100"/>
              <a:buFont typeface="Arial"/>
              <a:buNone/>
            </a:pPr>
            <a:r>
              <a:rPr lang="en-US" dirty="0">
                <a:solidFill>
                  <a:schemeClr val="lt1"/>
                </a:solidFill>
                <a:latin typeface="+mn-lt"/>
              </a:rPr>
              <a:t>Even they don’t have access to check their attendance that how many classes they can leave in case of emergency without appearing in DEBAR LIST in VIT.</a:t>
            </a:r>
          </a:p>
          <a:p>
            <a:pPr marL="0" lvl="0" indent="0" algn="l" rtl="0">
              <a:spcBef>
                <a:spcPts val="0"/>
              </a:spcBef>
              <a:spcAft>
                <a:spcPts val="0"/>
              </a:spcAft>
              <a:buClr>
                <a:schemeClr val="dk1"/>
              </a:buClr>
              <a:buSzPts val="1100"/>
              <a:buFont typeface="Arial"/>
              <a:buNone/>
            </a:pPr>
            <a:endParaRPr lang="en-US" dirty="0">
              <a:solidFill>
                <a:schemeClr val="lt1"/>
              </a:solidFill>
              <a:latin typeface="+mn-lt"/>
            </a:endParaRPr>
          </a:p>
          <a:p>
            <a:pPr marL="0" lvl="0" indent="0" algn="l" rtl="0">
              <a:spcBef>
                <a:spcPts val="0"/>
              </a:spcBef>
              <a:spcAft>
                <a:spcPts val="0"/>
              </a:spcAft>
              <a:buClr>
                <a:schemeClr val="dk1"/>
              </a:buClr>
              <a:buSzPts val="1100"/>
              <a:buFont typeface="Arial"/>
              <a:buNone/>
            </a:pPr>
            <a:r>
              <a:rPr lang="en-US" dirty="0">
                <a:solidFill>
                  <a:schemeClr val="lt1"/>
                </a:solidFill>
                <a:latin typeface="+mn-lt"/>
              </a:rPr>
              <a:t>Hence for solving these problems we the TECHION group has come up with an initiative to design such a platform where the students can continue their learning from home easily with all the resource which they want during this time. .</a:t>
            </a:r>
          </a:p>
          <a:p>
            <a:pPr marL="0" lvl="0" indent="0" algn="l" rtl="0">
              <a:spcBef>
                <a:spcPts val="0"/>
              </a:spcBef>
              <a:spcAft>
                <a:spcPts val="0"/>
              </a:spcAft>
              <a:buClr>
                <a:schemeClr val="dk1"/>
              </a:buClr>
              <a:buSzPts val="1100"/>
              <a:buFont typeface="Arial"/>
              <a:buNone/>
            </a:pPr>
            <a:endParaRPr lang="en-US" dirty="0">
              <a:solidFill>
                <a:schemeClr val="lt1"/>
              </a:solidFill>
              <a:latin typeface="+mn-lt"/>
            </a:endParaRPr>
          </a:p>
          <a:p>
            <a:pPr marL="0" lvl="0" indent="0" algn="l" rtl="0">
              <a:spcBef>
                <a:spcPts val="0"/>
              </a:spcBef>
              <a:spcAft>
                <a:spcPts val="0"/>
              </a:spcAft>
              <a:buClr>
                <a:schemeClr val="dk1"/>
              </a:buClr>
              <a:buSzPts val="1100"/>
              <a:buFont typeface="Arial"/>
              <a:buNone/>
            </a:pPr>
            <a:r>
              <a:rPr lang="en-US" dirty="0">
                <a:solidFill>
                  <a:schemeClr val="lt1"/>
                </a:solidFill>
                <a:latin typeface="+mn-lt"/>
              </a:rPr>
              <a:t>And we have given this platform a name that is </a:t>
            </a:r>
            <a:r>
              <a:rPr lang="en-US" sz="1600" b="1" dirty="0">
                <a:solidFill>
                  <a:schemeClr val="lt1"/>
                </a:solidFill>
                <a:latin typeface="+mn-lt"/>
              </a:rPr>
              <a:t> VIT INVENTORY </a:t>
            </a:r>
            <a:endParaRPr dirty="0">
              <a:solidFill>
                <a:schemeClr val="lt1"/>
              </a:solidFill>
              <a:latin typeface="+mn-lt"/>
            </a:endParaRPr>
          </a:p>
        </p:txBody>
      </p:sp>
      <p:sp>
        <p:nvSpPr>
          <p:cNvPr id="246" name="Google Shape;246;p27"/>
          <p:cNvSpPr txBox="1">
            <a:spLocks noGrp="1"/>
          </p:cNvSpPr>
          <p:nvPr>
            <p:ph type="ctrTitle"/>
          </p:nvPr>
        </p:nvSpPr>
        <p:spPr>
          <a:xfrm>
            <a:off x="4379400" y="817880"/>
            <a:ext cx="4051500" cy="321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chemeClr val="lt1"/>
                </a:solidFill>
              </a:rPr>
              <a:t>INTRODUCTION </a:t>
            </a:r>
            <a:endParaRPr dirty="0">
              <a:solidFill>
                <a:schemeClr val="lt1"/>
              </a:solidFill>
            </a:endParaRPr>
          </a:p>
        </p:txBody>
      </p:sp>
      <p:sp>
        <p:nvSpPr>
          <p:cNvPr id="247" name="Google Shape;247;p27">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Novelty</a:t>
            </a:r>
            <a:endParaRPr sz="1200" dirty="0">
              <a:solidFill>
                <a:schemeClr val="dk1"/>
              </a:solidFill>
              <a:latin typeface="Abel"/>
              <a:ea typeface="Abel"/>
              <a:cs typeface="Abel"/>
              <a:sym typeface="Abel"/>
            </a:endParaRPr>
          </a:p>
        </p:txBody>
      </p:sp>
      <p:sp>
        <p:nvSpPr>
          <p:cNvPr id="249" name="Google Shape;249;p27"/>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Existing Work</a:t>
            </a:r>
            <a:endParaRPr sz="1200" dirty="0">
              <a:solidFill>
                <a:schemeClr val="dk1"/>
              </a:solidFill>
              <a:latin typeface="Abel"/>
              <a:ea typeface="Abel"/>
              <a:cs typeface="Abel"/>
              <a:sym typeface="Abel"/>
            </a:endParaRPr>
          </a:p>
        </p:txBody>
      </p:sp>
      <p:sp>
        <p:nvSpPr>
          <p:cNvPr id="250" name="Google Shape;250;p27"/>
          <p:cNvSpPr txBox="1"/>
          <p:nvPr/>
        </p:nvSpPr>
        <p:spPr>
          <a:xfrm>
            <a:off x="8159500" y="90250"/>
            <a:ext cx="5604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Other </a:t>
            </a:r>
            <a:endParaRPr sz="1200" dirty="0">
              <a:solidFill>
                <a:schemeClr val="dk1"/>
              </a:solidFill>
              <a:latin typeface="Abel"/>
              <a:ea typeface="Abel"/>
              <a:cs typeface="Abel"/>
              <a:sym typeface="Abe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39CEB-4BC2-43C6-B03B-F3B1C76040D0}"/>
              </a:ext>
            </a:extLst>
          </p:cNvPr>
          <p:cNvSpPr>
            <a:spLocks noGrp="1"/>
          </p:cNvSpPr>
          <p:nvPr>
            <p:ph type="ctrTitle"/>
          </p:nvPr>
        </p:nvSpPr>
        <p:spPr/>
        <p:txBody>
          <a:bodyPr/>
          <a:lstStyle/>
          <a:p>
            <a:r>
              <a:rPr lang="en-US" dirty="0"/>
              <a:t>Problem Statement </a:t>
            </a:r>
            <a:endParaRPr lang="en-IN" dirty="0"/>
          </a:p>
        </p:txBody>
      </p:sp>
      <p:pic>
        <p:nvPicPr>
          <p:cNvPr id="4" name="Picture 3">
            <a:extLst>
              <a:ext uri="{FF2B5EF4-FFF2-40B4-BE49-F238E27FC236}">
                <a16:creationId xmlns:a16="http://schemas.microsoft.com/office/drawing/2014/main" id="{734D78EC-7469-41F0-A94E-276AF5F383EF}"/>
              </a:ext>
            </a:extLst>
          </p:cNvPr>
          <p:cNvPicPr>
            <a:picLocks noChangeAspect="1"/>
          </p:cNvPicPr>
          <p:nvPr/>
        </p:nvPicPr>
        <p:blipFill>
          <a:blip r:embed="rId2"/>
          <a:stretch>
            <a:fillRect/>
          </a:stretch>
        </p:blipFill>
        <p:spPr>
          <a:xfrm>
            <a:off x="2842260" y="1249680"/>
            <a:ext cx="3017520" cy="1493520"/>
          </a:xfrm>
          <a:prstGeom prst="rect">
            <a:avLst/>
          </a:prstGeom>
        </p:spPr>
      </p:pic>
      <p:sp>
        <p:nvSpPr>
          <p:cNvPr id="5" name="TextBox 4">
            <a:extLst>
              <a:ext uri="{FF2B5EF4-FFF2-40B4-BE49-F238E27FC236}">
                <a16:creationId xmlns:a16="http://schemas.microsoft.com/office/drawing/2014/main" id="{02CFB8BA-A328-46A2-9DE3-D9682C4DFE89}"/>
              </a:ext>
            </a:extLst>
          </p:cNvPr>
          <p:cNvSpPr txBox="1"/>
          <p:nvPr/>
        </p:nvSpPr>
        <p:spPr>
          <a:xfrm>
            <a:off x="1005840" y="3337560"/>
            <a:ext cx="7482840" cy="954107"/>
          </a:xfrm>
          <a:prstGeom prst="rect">
            <a:avLst/>
          </a:prstGeom>
          <a:noFill/>
        </p:spPr>
        <p:txBody>
          <a:bodyPr wrap="square" rtlCol="0">
            <a:spAutoFit/>
          </a:bodyPr>
          <a:lstStyle/>
          <a:p>
            <a:r>
              <a:rPr lang="en-US" dirty="0"/>
              <a:t>VIT UNIVERSITY offers its students a chance to select their teachers for the semester. It is unknown to students that who are  those teachers who should be most likely to choose, more likely to choose and who are satisfactory, so this problem can be solved so that they have a excellent semester and they also enjoy learning. </a:t>
            </a:r>
            <a:endParaRPr lang="en-IN" dirty="0"/>
          </a:p>
        </p:txBody>
      </p:sp>
    </p:spTree>
    <p:extLst>
      <p:ext uri="{BB962C8B-B14F-4D97-AF65-F5344CB8AC3E}">
        <p14:creationId xmlns:p14="http://schemas.microsoft.com/office/powerpoint/2010/main" val="2357079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3"/>
        <p:cNvGrpSpPr/>
        <p:nvPr/>
      </p:nvGrpSpPr>
      <p:grpSpPr>
        <a:xfrm>
          <a:off x="0" y="0"/>
          <a:ext cx="0" cy="0"/>
          <a:chOff x="0" y="0"/>
          <a:chExt cx="0" cy="0"/>
        </a:xfrm>
      </p:grpSpPr>
      <p:sp>
        <p:nvSpPr>
          <p:cNvPr id="224" name="Google Shape;224;p27"/>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50" y="-1362"/>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a:hlinkClick r:id="rId3"/>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a:hlinkClick r:id="rId4"/>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a:hlinkClick r:id="" action="ppaction://noaction"/>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a:hlinkClick r:id="rId5"/>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27"/>
          <p:cNvGrpSpPr/>
          <p:nvPr/>
        </p:nvGrpSpPr>
        <p:grpSpPr>
          <a:xfrm>
            <a:off x="238515" y="90242"/>
            <a:ext cx="216784" cy="199039"/>
            <a:chOff x="285677" y="4429254"/>
            <a:chExt cx="216784" cy="199039"/>
          </a:xfrm>
        </p:grpSpPr>
        <p:sp>
          <p:nvSpPr>
            <p:cNvPr id="233" name="Google Shape;233;p27"/>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27"/>
          <p:cNvSpPr txBox="1"/>
          <p:nvPr/>
        </p:nvSpPr>
        <p:spPr>
          <a:xfrm>
            <a:off x="1026488" y="0"/>
            <a:ext cx="947092" cy="289149"/>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43" name="Google Shape;243;p27"/>
          <p:cNvSpPr txBox="1"/>
          <p:nvPr/>
        </p:nvSpPr>
        <p:spPr>
          <a:xfrm>
            <a:off x="2459374" y="90242"/>
            <a:ext cx="1051049" cy="19890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b="1" dirty="0">
                <a:solidFill>
                  <a:schemeClr val="dk1"/>
                </a:solidFill>
                <a:latin typeface="Abel"/>
                <a:ea typeface="Abel"/>
                <a:cs typeface="Abel"/>
                <a:sym typeface="Abel"/>
              </a:rPr>
              <a:t>Objective </a:t>
            </a:r>
            <a:endParaRPr sz="1200" b="1" dirty="0">
              <a:solidFill>
                <a:schemeClr val="dk1"/>
              </a:solidFill>
              <a:latin typeface="Abel"/>
              <a:ea typeface="Abel"/>
              <a:cs typeface="Abel"/>
              <a:sym typeface="Abel"/>
            </a:endParaRPr>
          </a:p>
        </p:txBody>
      </p:sp>
      <p:sp>
        <p:nvSpPr>
          <p:cNvPr id="244" name="Google Shape;244;p27"/>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Proposal</a:t>
            </a:r>
            <a:endParaRPr sz="1200" dirty="0">
              <a:solidFill>
                <a:schemeClr val="dk1"/>
              </a:solidFill>
              <a:latin typeface="Abel"/>
              <a:ea typeface="Abel"/>
              <a:cs typeface="Abel"/>
              <a:sym typeface="Abel"/>
            </a:endParaRPr>
          </a:p>
        </p:txBody>
      </p:sp>
      <p:sp>
        <p:nvSpPr>
          <p:cNvPr id="245" name="Google Shape;245;p27"/>
          <p:cNvSpPr txBox="1">
            <a:spLocks noGrp="1"/>
          </p:cNvSpPr>
          <p:nvPr>
            <p:ph type="body" idx="1"/>
          </p:nvPr>
        </p:nvSpPr>
        <p:spPr>
          <a:xfrm>
            <a:off x="732525" y="1371800"/>
            <a:ext cx="7674600" cy="325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i="1" dirty="0">
                <a:solidFill>
                  <a:srgbClr val="00B050"/>
                </a:solidFill>
                <a:latin typeface="+mn-lt"/>
              </a:rPr>
              <a:t>THE OBJECTIVE OF THIS PROJECT IS  TO DESIGN A PLATFORM FOR VIT STUDENTS AND TO INTEGRATE ALL THE REQUIREMENTS OF STUDENT UNDER ONE DOMAIN SO THAT THEY CONTINUE THEIR ONLINE EDUCATION EASILY </a:t>
            </a:r>
            <a:endParaRPr sz="1400" i="1" dirty="0">
              <a:solidFill>
                <a:srgbClr val="00B050"/>
              </a:solidFill>
              <a:latin typeface="+mn-lt"/>
            </a:endParaRPr>
          </a:p>
        </p:txBody>
      </p:sp>
      <p:sp>
        <p:nvSpPr>
          <p:cNvPr id="246" name="Google Shape;246;p27"/>
          <p:cNvSpPr txBox="1">
            <a:spLocks noGrp="1"/>
          </p:cNvSpPr>
          <p:nvPr>
            <p:ph type="ctrTitle"/>
          </p:nvPr>
        </p:nvSpPr>
        <p:spPr>
          <a:xfrm>
            <a:off x="4379400" y="817880"/>
            <a:ext cx="4051500" cy="321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chemeClr val="lt1"/>
                </a:solidFill>
              </a:rPr>
              <a:t>OBJECTIVE </a:t>
            </a:r>
            <a:endParaRPr dirty="0">
              <a:solidFill>
                <a:schemeClr val="lt1"/>
              </a:solidFill>
            </a:endParaRPr>
          </a:p>
        </p:txBody>
      </p:sp>
      <p:sp>
        <p:nvSpPr>
          <p:cNvPr id="247" name="Google Shape;247;p27">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Novelty</a:t>
            </a:r>
            <a:endParaRPr sz="1200" dirty="0">
              <a:solidFill>
                <a:schemeClr val="dk1"/>
              </a:solidFill>
              <a:latin typeface="Abel"/>
              <a:ea typeface="Abel"/>
              <a:cs typeface="Abel"/>
              <a:sym typeface="Abel"/>
            </a:endParaRPr>
          </a:p>
        </p:txBody>
      </p:sp>
      <p:sp>
        <p:nvSpPr>
          <p:cNvPr id="249" name="Google Shape;249;p27"/>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Existing Work</a:t>
            </a:r>
            <a:endParaRPr sz="1200" dirty="0">
              <a:solidFill>
                <a:schemeClr val="dk1"/>
              </a:solidFill>
              <a:latin typeface="Abel"/>
              <a:ea typeface="Abel"/>
              <a:cs typeface="Abel"/>
              <a:sym typeface="Abel"/>
            </a:endParaRPr>
          </a:p>
        </p:txBody>
      </p:sp>
      <p:sp>
        <p:nvSpPr>
          <p:cNvPr id="250" name="Google Shape;250;p27"/>
          <p:cNvSpPr txBox="1"/>
          <p:nvPr/>
        </p:nvSpPr>
        <p:spPr>
          <a:xfrm>
            <a:off x="8159500" y="90250"/>
            <a:ext cx="5604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Other </a:t>
            </a:r>
            <a:endParaRPr sz="1200" dirty="0">
              <a:solidFill>
                <a:schemeClr val="dk1"/>
              </a:solidFill>
              <a:latin typeface="Abel"/>
              <a:ea typeface="Abel"/>
              <a:cs typeface="Abel"/>
              <a:sym typeface="Abel"/>
            </a:endParaRPr>
          </a:p>
        </p:txBody>
      </p:sp>
      <p:pic>
        <p:nvPicPr>
          <p:cNvPr id="3" name="Picture 2">
            <a:extLst>
              <a:ext uri="{FF2B5EF4-FFF2-40B4-BE49-F238E27FC236}">
                <a16:creationId xmlns:a16="http://schemas.microsoft.com/office/drawing/2014/main" id="{84A3E91A-B214-4987-A1C5-7916F0DA07D4}"/>
              </a:ext>
            </a:extLst>
          </p:cNvPr>
          <p:cNvPicPr>
            <a:picLocks noChangeAspect="1"/>
          </p:cNvPicPr>
          <p:nvPr/>
        </p:nvPicPr>
        <p:blipFill>
          <a:blip r:embed="rId7"/>
          <a:stretch>
            <a:fillRect/>
          </a:stretch>
        </p:blipFill>
        <p:spPr>
          <a:xfrm>
            <a:off x="1947738" y="2525066"/>
            <a:ext cx="4379400" cy="2103834"/>
          </a:xfrm>
          <a:prstGeom prst="rect">
            <a:avLst/>
          </a:prstGeom>
        </p:spPr>
      </p:pic>
    </p:spTree>
    <p:extLst>
      <p:ext uri="{BB962C8B-B14F-4D97-AF65-F5344CB8AC3E}">
        <p14:creationId xmlns:p14="http://schemas.microsoft.com/office/powerpoint/2010/main" val="4087183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3"/>
        <p:cNvGrpSpPr/>
        <p:nvPr/>
      </p:nvGrpSpPr>
      <p:grpSpPr>
        <a:xfrm>
          <a:off x="0" y="0"/>
          <a:ext cx="0" cy="0"/>
          <a:chOff x="0" y="0"/>
          <a:chExt cx="0" cy="0"/>
        </a:xfrm>
      </p:grpSpPr>
      <p:sp>
        <p:nvSpPr>
          <p:cNvPr id="224" name="Google Shape;224;p27"/>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50" y="-1362"/>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a:hlinkClick r:id="rId3"/>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a:hlinkClick r:id="rId4"/>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a:hlinkClick r:id="" action="ppaction://noaction"/>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a:hlinkClick r:id="rId5"/>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27"/>
          <p:cNvGrpSpPr/>
          <p:nvPr/>
        </p:nvGrpSpPr>
        <p:grpSpPr>
          <a:xfrm>
            <a:off x="238515" y="90242"/>
            <a:ext cx="216784" cy="199039"/>
            <a:chOff x="285677" y="4429254"/>
            <a:chExt cx="216784" cy="199039"/>
          </a:xfrm>
        </p:grpSpPr>
        <p:sp>
          <p:nvSpPr>
            <p:cNvPr id="233" name="Google Shape;233;p27"/>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27"/>
          <p:cNvSpPr txBox="1"/>
          <p:nvPr/>
        </p:nvSpPr>
        <p:spPr>
          <a:xfrm>
            <a:off x="1026488" y="0"/>
            <a:ext cx="947092" cy="289149"/>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43" name="Google Shape;243;p27"/>
          <p:cNvSpPr txBox="1"/>
          <p:nvPr/>
        </p:nvSpPr>
        <p:spPr>
          <a:xfrm>
            <a:off x="2459374" y="90242"/>
            <a:ext cx="1051049" cy="19890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Objective </a:t>
            </a:r>
            <a:endParaRPr sz="1200" dirty="0">
              <a:solidFill>
                <a:schemeClr val="dk1"/>
              </a:solidFill>
              <a:latin typeface="Abel"/>
              <a:ea typeface="Abel"/>
              <a:cs typeface="Abel"/>
              <a:sym typeface="Abel"/>
            </a:endParaRPr>
          </a:p>
        </p:txBody>
      </p:sp>
      <p:sp>
        <p:nvSpPr>
          <p:cNvPr id="244" name="Google Shape;244;p27"/>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b="1" dirty="0">
                <a:solidFill>
                  <a:schemeClr val="dk1"/>
                </a:solidFill>
                <a:latin typeface="Abel"/>
                <a:ea typeface="Abel"/>
                <a:cs typeface="Abel"/>
                <a:sym typeface="Abel"/>
              </a:rPr>
              <a:t>Proposal</a:t>
            </a:r>
            <a:endParaRPr sz="1200" b="1" dirty="0">
              <a:solidFill>
                <a:schemeClr val="dk1"/>
              </a:solidFill>
              <a:latin typeface="Abel"/>
              <a:ea typeface="Abel"/>
              <a:cs typeface="Abel"/>
              <a:sym typeface="Abel"/>
            </a:endParaRPr>
          </a:p>
        </p:txBody>
      </p:sp>
      <p:sp>
        <p:nvSpPr>
          <p:cNvPr id="245" name="Google Shape;245;p27"/>
          <p:cNvSpPr txBox="1">
            <a:spLocks noGrp="1"/>
          </p:cNvSpPr>
          <p:nvPr>
            <p:ph type="body" idx="1"/>
          </p:nvPr>
        </p:nvSpPr>
        <p:spPr>
          <a:xfrm>
            <a:off x="732525" y="754380"/>
            <a:ext cx="7674600" cy="38745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dirty="0">
              <a:solidFill>
                <a:schemeClr val="lt1"/>
              </a:solidFill>
              <a:latin typeface="+mn-lt"/>
            </a:endParaRPr>
          </a:p>
          <a:p>
            <a:pPr marL="0" lvl="0" indent="0" algn="l" rtl="0">
              <a:spcBef>
                <a:spcPts val="0"/>
              </a:spcBef>
              <a:spcAft>
                <a:spcPts val="0"/>
              </a:spcAft>
              <a:buClr>
                <a:schemeClr val="dk1"/>
              </a:buClr>
              <a:buSzPts val="1100"/>
              <a:buFont typeface="Arial"/>
              <a:buNone/>
            </a:pPr>
            <a:endParaRPr lang="en-IN" dirty="0">
              <a:solidFill>
                <a:schemeClr val="lt1"/>
              </a:solidFill>
              <a:latin typeface="+mn-lt"/>
            </a:endParaRPr>
          </a:p>
          <a:p>
            <a:pPr marL="0" lvl="0" indent="0" algn="l" rtl="0">
              <a:spcBef>
                <a:spcPts val="0"/>
              </a:spcBef>
              <a:spcAft>
                <a:spcPts val="0"/>
              </a:spcAft>
              <a:buClr>
                <a:schemeClr val="dk1"/>
              </a:buClr>
              <a:buSzPts val="1100"/>
              <a:buFont typeface="Arial"/>
              <a:buNone/>
            </a:pPr>
            <a:endParaRPr lang="en-IN" dirty="0">
              <a:solidFill>
                <a:schemeClr val="lt1"/>
              </a:solidFill>
              <a:latin typeface="+mn-lt"/>
            </a:endParaRPr>
          </a:p>
          <a:p>
            <a:pPr marL="0" lvl="0" indent="0" algn="l" rtl="0">
              <a:spcBef>
                <a:spcPts val="0"/>
              </a:spcBef>
              <a:spcAft>
                <a:spcPts val="0"/>
              </a:spcAft>
              <a:buClr>
                <a:schemeClr val="dk1"/>
              </a:buClr>
              <a:buSzPts val="1100"/>
              <a:buFont typeface="Arial"/>
              <a:buNone/>
            </a:pPr>
            <a:endParaRPr lang="en-IN" dirty="0">
              <a:solidFill>
                <a:schemeClr val="lt1"/>
              </a:solidFill>
              <a:latin typeface="+mn-lt"/>
            </a:endParaRPr>
          </a:p>
          <a:p>
            <a:pPr marL="0" lvl="0" indent="0" algn="l" rtl="0">
              <a:spcBef>
                <a:spcPts val="0"/>
              </a:spcBef>
              <a:spcAft>
                <a:spcPts val="0"/>
              </a:spcAft>
              <a:buClr>
                <a:schemeClr val="dk1"/>
              </a:buClr>
              <a:buSzPts val="1100"/>
              <a:buFont typeface="Arial"/>
              <a:buNone/>
            </a:pPr>
            <a:endParaRPr lang="en-IN" dirty="0">
              <a:solidFill>
                <a:schemeClr val="lt1"/>
              </a:solidFill>
              <a:latin typeface="+mn-lt"/>
            </a:endParaRPr>
          </a:p>
          <a:p>
            <a:pPr marL="0" lvl="0" indent="0" algn="l" rtl="0">
              <a:spcBef>
                <a:spcPts val="0"/>
              </a:spcBef>
              <a:spcAft>
                <a:spcPts val="0"/>
              </a:spcAft>
              <a:buClr>
                <a:schemeClr val="dk1"/>
              </a:buClr>
              <a:buSzPts val="1100"/>
              <a:buFont typeface="Arial"/>
              <a:buNone/>
            </a:pPr>
            <a:endParaRPr lang="en-IN" dirty="0">
              <a:solidFill>
                <a:schemeClr val="lt1"/>
              </a:solidFill>
              <a:latin typeface="+mn-lt"/>
            </a:endParaRPr>
          </a:p>
          <a:p>
            <a:pPr marL="0" lvl="0" indent="0" algn="l" rtl="0">
              <a:spcBef>
                <a:spcPts val="0"/>
              </a:spcBef>
              <a:spcAft>
                <a:spcPts val="0"/>
              </a:spcAft>
              <a:buClr>
                <a:schemeClr val="dk1"/>
              </a:buClr>
              <a:buSzPts val="1100"/>
              <a:buFont typeface="Arial"/>
              <a:buNone/>
            </a:pPr>
            <a:endParaRPr lang="en-IN" dirty="0">
              <a:solidFill>
                <a:schemeClr val="lt1"/>
              </a:solidFill>
              <a:latin typeface="+mn-lt"/>
            </a:endParaRPr>
          </a:p>
          <a:p>
            <a:pPr marL="0" lvl="0" indent="0" algn="l" rtl="0">
              <a:spcBef>
                <a:spcPts val="0"/>
              </a:spcBef>
              <a:spcAft>
                <a:spcPts val="0"/>
              </a:spcAft>
              <a:buClr>
                <a:schemeClr val="dk1"/>
              </a:buClr>
              <a:buSzPts val="1100"/>
              <a:buFont typeface="Arial"/>
              <a:buNone/>
            </a:pPr>
            <a:endParaRPr lang="en-IN" dirty="0">
              <a:solidFill>
                <a:schemeClr val="lt1"/>
              </a:solidFill>
              <a:latin typeface="+mn-lt"/>
            </a:endParaRPr>
          </a:p>
          <a:p>
            <a:pPr marL="0" lvl="0" indent="0" algn="l" rtl="0">
              <a:spcBef>
                <a:spcPts val="0"/>
              </a:spcBef>
              <a:spcAft>
                <a:spcPts val="0"/>
              </a:spcAft>
              <a:buClr>
                <a:schemeClr val="dk1"/>
              </a:buClr>
              <a:buSzPts val="1100"/>
              <a:buFont typeface="Arial"/>
              <a:buNone/>
            </a:pPr>
            <a:endParaRPr lang="en-IN" dirty="0">
              <a:solidFill>
                <a:schemeClr val="lt1"/>
              </a:solidFill>
              <a:latin typeface="+mn-lt"/>
            </a:endParaRPr>
          </a:p>
          <a:p>
            <a:pPr marL="0" lvl="0" indent="0" algn="l" rtl="0">
              <a:spcBef>
                <a:spcPts val="0"/>
              </a:spcBef>
              <a:spcAft>
                <a:spcPts val="0"/>
              </a:spcAft>
              <a:buClr>
                <a:schemeClr val="dk1"/>
              </a:buClr>
              <a:buSzPts val="1100"/>
              <a:buFont typeface="Arial"/>
              <a:buNone/>
            </a:pPr>
            <a:endParaRPr lang="en-IN" dirty="0">
              <a:solidFill>
                <a:schemeClr val="lt1"/>
              </a:solidFill>
              <a:latin typeface="+mn-lt"/>
            </a:endParaRPr>
          </a:p>
          <a:p>
            <a:pPr marL="0" lvl="0" indent="0" algn="l" rtl="0">
              <a:spcBef>
                <a:spcPts val="0"/>
              </a:spcBef>
              <a:spcAft>
                <a:spcPts val="0"/>
              </a:spcAft>
              <a:buClr>
                <a:schemeClr val="dk1"/>
              </a:buClr>
              <a:buSzPts val="1100"/>
              <a:buFont typeface="Arial"/>
              <a:buNone/>
            </a:pPr>
            <a:endParaRPr lang="en-IN" dirty="0">
              <a:solidFill>
                <a:schemeClr val="lt1"/>
              </a:solidFill>
              <a:latin typeface="+mn-lt"/>
            </a:endParaRPr>
          </a:p>
          <a:p>
            <a:pPr marL="0" lvl="0" indent="0" algn="l" rtl="0">
              <a:spcBef>
                <a:spcPts val="0"/>
              </a:spcBef>
              <a:spcAft>
                <a:spcPts val="0"/>
              </a:spcAft>
              <a:buClr>
                <a:schemeClr val="dk1"/>
              </a:buClr>
              <a:buSzPts val="1100"/>
              <a:buFont typeface="Arial"/>
              <a:buNone/>
            </a:pPr>
            <a:endParaRPr lang="en-IN" dirty="0">
              <a:solidFill>
                <a:schemeClr val="lt1"/>
              </a:solidFill>
              <a:latin typeface="+mn-lt"/>
            </a:endParaRPr>
          </a:p>
          <a:p>
            <a:pPr marL="0" lvl="0" indent="0" algn="l" rtl="0">
              <a:spcBef>
                <a:spcPts val="0"/>
              </a:spcBef>
              <a:spcAft>
                <a:spcPts val="0"/>
              </a:spcAft>
              <a:buClr>
                <a:schemeClr val="dk1"/>
              </a:buClr>
              <a:buSzPts val="1100"/>
              <a:buFont typeface="Arial"/>
              <a:buNone/>
            </a:pPr>
            <a:r>
              <a:rPr lang="en-IN" dirty="0">
                <a:solidFill>
                  <a:schemeClr val="lt1"/>
                </a:solidFill>
                <a:latin typeface="+mn-lt"/>
              </a:rPr>
              <a:t>For fulfilling the objective of our project , we will design a website where we will integrate all of the resources which VIT students wants to access during their learning, under this we will design a GPA , CGPA calculator which will help them to compute their result from grades and also help them to set a target for upcoming exams , they will also have attendance calculator which will help them in keeping track of their attendance. Even for solving FFCS problem we will design the FFCS helper </a:t>
            </a:r>
            <a:r>
              <a:rPr lang="en-IN" dirty="0" err="1">
                <a:solidFill>
                  <a:schemeClr val="lt1"/>
                </a:solidFill>
                <a:latin typeface="+mn-lt"/>
              </a:rPr>
              <a:t>i.e</a:t>
            </a:r>
            <a:r>
              <a:rPr lang="en-IN" dirty="0">
                <a:solidFill>
                  <a:schemeClr val="lt1"/>
                </a:solidFill>
                <a:latin typeface="+mn-lt"/>
              </a:rPr>
              <a:t> that is teacher review system where the students can give reviews on teacher based on most likely, more likely and the satisfactory one. From this the student will get great help in the </a:t>
            </a:r>
            <a:r>
              <a:rPr lang="en-IN" dirty="0" err="1">
                <a:solidFill>
                  <a:schemeClr val="lt1"/>
                </a:solidFill>
                <a:latin typeface="+mn-lt"/>
              </a:rPr>
              <a:t>ffcs</a:t>
            </a:r>
            <a:r>
              <a:rPr lang="en-IN" dirty="0">
                <a:solidFill>
                  <a:schemeClr val="lt1"/>
                </a:solidFill>
                <a:latin typeface="+mn-lt"/>
              </a:rPr>
              <a:t>. </a:t>
            </a:r>
          </a:p>
        </p:txBody>
      </p:sp>
      <p:sp>
        <p:nvSpPr>
          <p:cNvPr id="247" name="Google Shape;247;p27">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Novelty</a:t>
            </a:r>
            <a:endParaRPr sz="1200" dirty="0">
              <a:solidFill>
                <a:schemeClr val="dk1"/>
              </a:solidFill>
              <a:latin typeface="Abel"/>
              <a:ea typeface="Abel"/>
              <a:cs typeface="Abel"/>
              <a:sym typeface="Abel"/>
            </a:endParaRPr>
          </a:p>
        </p:txBody>
      </p:sp>
      <p:sp>
        <p:nvSpPr>
          <p:cNvPr id="249" name="Google Shape;249;p27"/>
          <p:cNvSpPr txBox="1"/>
          <p:nvPr/>
        </p:nvSpPr>
        <p:spPr>
          <a:xfrm>
            <a:off x="6537200" y="90250"/>
            <a:ext cx="9885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Existing Work</a:t>
            </a:r>
            <a:endParaRPr sz="1200" dirty="0">
              <a:solidFill>
                <a:schemeClr val="dk1"/>
              </a:solidFill>
              <a:latin typeface="Abel"/>
              <a:ea typeface="Abel"/>
              <a:cs typeface="Abel"/>
              <a:sym typeface="Abel"/>
            </a:endParaRPr>
          </a:p>
        </p:txBody>
      </p:sp>
      <p:sp>
        <p:nvSpPr>
          <p:cNvPr id="250" name="Google Shape;250;p27"/>
          <p:cNvSpPr txBox="1"/>
          <p:nvPr/>
        </p:nvSpPr>
        <p:spPr>
          <a:xfrm>
            <a:off x="8159500" y="90250"/>
            <a:ext cx="5604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Other </a:t>
            </a:r>
            <a:endParaRPr sz="1200" dirty="0">
              <a:solidFill>
                <a:schemeClr val="dk1"/>
              </a:solidFill>
              <a:latin typeface="Abel"/>
              <a:ea typeface="Abel"/>
              <a:cs typeface="Abel"/>
              <a:sym typeface="Abel"/>
            </a:endParaRPr>
          </a:p>
        </p:txBody>
      </p:sp>
      <p:pic>
        <p:nvPicPr>
          <p:cNvPr id="5" name="Picture 4">
            <a:extLst>
              <a:ext uri="{FF2B5EF4-FFF2-40B4-BE49-F238E27FC236}">
                <a16:creationId xmlns:a16="http://schemas.microsoft.com/office/drawing/2014/main" id="{F2525FFF-582B-4F22-8462-BDC21A6BF56E}"/>
              </a:ext>
            </a:extLst>
          </p:cNvPr>
          <p:cNvPicPr>
            <a:picLocks noChangeAspect="1"/>
          </p:cNvPicPr>
          <p:nvPr/>
        </p:nvPicPr>
        <p:blipFill>
          <a:blip r:embed="rId7"/>
          <a:stretch>
            <a:fillRect/>
          </a:stretch>
        </p:blipFill>
        <p:spPr>
          <a:xfrm>
            <a:off x="2217414" y="754380"/>
            <a:ext cx="3994534" cy="2290222"/>
          </a:xfrm>
          <a:prstGeom prst="rect">
            <a:avLst/>
          </a:prstGeom>
        </p:spPr>
      </p:pic>
    </p:spTree>
    <p:extLst>
      <p:ext uri="{BB962C8B-B14F-4D97-AF65-F5344CB8AC3E}">
        <p14:creationId xmlns:p14="http://schemas.microsoft.com/office/powerpoint/2010/main" val="877775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3"/>
        <p:cNvGrpSpPr/>
        <p:nvPr/>
      </p:nvGrpSpPr>
      <p:grpSpPr>
        <a:xfrm>
          <a:off x="0" y="0"/>
          <a:ext cx="0" cy="0"/>
          <a:chOff x="0" y="0"/>
          <a:chExt cx="0" cy="0"/>
        </a:xfrm>
      </p:grpSpPr>
      <p:sp>
        <p:nvSpPr>
          <p:cNvPr id="224" name="Google Shape;224;p27"/>
          <p:cNvSpPr/>
          <p:nvPr/>
        </p:nvSpPr>
        <p:spPr>
          <a:xfrm>
            <a:off x="0" y="-1362"/>
            <a:ext cx="91440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7"/>
          <p:cNvSpPr/>
          <p:nvPr/>
        </p:nvSpPr>
        <p:spPr>
          <a:xfrm>
            <a:off x="-50" y="-1362"/>
            <a:ext cx="693900" cy="39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a:hlinkClick r:id="rId3"/>
          </p:cNvPr>
          <p:cNvSpPr/>
          <p:nvPr/>
        </p:nvSpPr>
        <p:spPr>
          <a:xfrm>
            <a:off x="693867" y="-1362"/>
            <a:ext cx="1408200" cy="392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7">
            <a:hlinkClick r:id="rId4"/>
          </p:cNvPr>
          <p:cNvSpPr/>
          <p:nvPr/>
        </p:nvSpPr>
        <p:spPr>
          <a:xfrm>
            <a:off x="210222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a:hlinkClick r:id="" action="ppaction://noaction"/>
          </p:cNvPr>
          <p:cNvSpPr/>
          <p:nvPr/>
        </p:nvSpPr>
        <p:spPr>
          <a:xfrm>
            <a:off x="3510581"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a:hlinkClick r:id="" action="ppaction://noaction"/>
          </p:cNvPr>
          <p:cNvSpPr/>
          <p:nvPr/>
        </p:nvSpPr>
        <p:spPr>
          <a:xfrm>
            <a:off x="4918938"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7">
            <a:hlinkClick r:id="" action="ppaction://noaction"/>
          </p:cNvPr>
          <p:cNvSpPr/>
          <p:nvPr/>
        </p:nvSpPr>
        <p:spPr>
          <a:xfrm>
            <a:off x="6327295"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a:hlinkClick r:id="rId5"/>
          </p:cNvPr>
          <p:cNvSpPr/>
          <p:nvPr/>
        </p:nvSpPr>
        <p:spPr>
          <a:xfrm>
            <a:off x="7735644" y="-1362"/>
            <a:ext cx="1408200" cy="3924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27"/>
          <p:cNvGrpSpPr/>
          <p:nvPr/>
        </p:nvGrpSpPr>
        <p:grpSpPr>
          <a:xfrm>
            <a:off x="238515" y="90242"/>
            <a:ext cx="216784" cy="199039"/>
            <a:chOff x="285677" y="4429254"/>
            <a:chExt cx="216784" cy="199039"/>
          </a:xfrm>
        </p:grpSpPr>
        <p:sp>
          <p:nvSpPr>
            <p:cNvPr id="233" name="Google Shape;233;p27"/>
            <p:cNvSpPr/>
            <p:nvPr/>
          </p:nvSpPr>
          <p:spPr>
            <a:xfrm>
              <a:off x="319382" y="4457450"/>
              <a:ext cx="28008" cy="38390"/>
            </a:xfrm>
            <a:custGeom>
              <a:avLst/>
              <a:gdLst/>
              <a:ahLst/>
              <a:cxnLst/>
              <a:rect l="l" t="t" r="r" b="b"/>
              <a:pathLst>
                <a:path w="1839" h="2519" extrusionOk="0">
                  <a:moveTo>
                    <a:pt x="0" y="1"/>
                  </a:moveTo>
                  <a:lnTo>
                    <a:pt x="0" y="2519"/>
                  </a:lnTo>
                  <a:lnTo>
                    <a:pt x="1838" y="923"/>
                  </a:lnTo>
                  <a:lnTo>
                    <a:pt x="1838" y="1"/>
                  </a:lnTo>
                  <a:close/>
                </a:path>
              </a:pathLst>
            </a:custGeom>
            <a:solidFill>
              <a:srgbClr val="F6C5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7"/>
            <p:cNvSpPr/>
            <p:nvPr/>
          </p:nvSpPr>
          <p:spPr>
            <a:xfrm>
              <a:off x="332800" y="4457450"/>
              <a:ext cx="14590" cy="26761"/>
            </a:xfrm>
            <a:custGeom>
              <a:avLst/>
              <a:gdLst/>
              <a:ahLst/>
              <a:cxnLst/>
              <a:rect l="l" t="t" r="r" b="b"/>
              <a:pathLst>
                <a:path w="958" h="1756" extrusionOk="0">
                  <a:moveTo>
                    <a:pt x="0" y="1"/>
                  </a:moveTo>
                  <a:lnTo>
                    <a:pt x="0" y="1756"/>
                  </a:lnTo>
                  <a:lnTo>
                    <a:pt x="957" y="923"/>
                  </a:lnTo>
                  <a:lnTo>
                    <a:pt x="957" y="1"/>
                  </a:lnTo>
                  <a:close/>
                </a:path>
              </a:pathLst>
            </a:custGeom>
            <a:solidFill>
              <a:srgbClr val="F9A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312406" y="4452512"/>
              <a:ext cx="163220" cy="175778"/>
            </a:xfrm>
            <a:custGeom>
              <a:avLst/>
              <a:gdLst/>
              <a:ahLst/>
              <a:cxnLst/>
              <a:rect l="l" t="t" r="r" b="b"/>
              <a:pathLst>
                <a:path w="10717" h="11534" extrusionOk="0">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7"/>
            <p:cNvSpPr/>
            <p:nvPr/>
          </p:nvSpPr>
          <p:spPr>
            <a:xfrm>
              <a:off x="386456" y="4452512"/>
              <a:ext cx="89172" cy="175778"/>
            </a:xfrm>
            <a:custGeom>
              <a:avLst/>
              <a:gdLst/>
              <a:ahLst/>
              <a:cxnLst/>
              <a:rect l="l" t="t" r="r" b="b"/>
              <a:pathLst>
                <a:path w="5855" h="11534" extrusionOk="0">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7"/>
            <p:cNvSpPr/>
            <p:nvPr/>
          </p:nvSpPr>
          <p:spPr>
            <a:xfrm>
              <a:off x="312513" y="4446675"/>
              <a:ext cx="40679" cy="12802"/>
            </a:xfrm>
            <a:custGeom>
              <a:avLst/>
              <a:gdLst/>
              <a:ahLst/>
              <a:cxnLst/>
              <a:rect l="l" t="t" r="r" b="b"/>
              <a:pathLst>
                <a:path w="2671" h="840" extrusionOk="0">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7"/>
            <p:cNvSpPr/>
            <p:nvPr/>
          </p:nvSpPr>
          <p:spPr>
            <a:xfrm>
              <a:off x="371347" y="4540969"/>
              <a:ext cx="49345" cy="87325"/>
            </a:xfrm>
            <a:custGeom>
              <a:avLst/>
              <a:gdLst/>
              <a:ahLst/>
              <a:cxnLst/>
              <a:rect l="l" t="t" r="r" b="b"/>
              <a:pathLst>
                <a:path w="3240" h="5730" extrusionOk="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E55A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7"/>
            <p:cNvSpPr/>
            <p:nvPr/>
          </p:nvSpPr>
          <p:spPr>
            <a:xfrm>
              <a:off x="401457" y="4540969"/>
              <a:ext cx="19235" cy="87325"/>
            </a:xfrm>
            <a:custGeom>
              <a:avLst/>
              <a:gdLst/>
              <a:ahLst/>
              <a:cxnLst/>
              <a:rect l="l" t="t" r="r" b="b"/>
              <a:pathLst>
                <a:path w="1263" h="5730" extrusionOk="0">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285677" y="4429254"/>
              <a:ext cx="216784" cy="95768"/>
            </a:xfrm>
            <a:custGeom>
              <a:avLst/>
              <a:gdLst/>
              <a:ahLst/>
              <a:cxnLst/>
              <a:rect l="l" t="t" r="r" b="b"/>
              <a:pathLst>
                <a:path w="14234" h="6284" extrusionOk="0">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FF9A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7"/>
            <p:cNvSpPr/>
            <p:nvPr/>
          </p:nvSpPr>
          <p:spPr>
            <a:xfrm>
              <a:off x="338496" y="4446675"/>
              <a:ext cx="14697" cy="12908"/>
            </a:xfrm>
            <a:custGeom>
              <a:avLst/>
              <a:gdLst/>
              <a:ahLst/>
              <a:cxnLst/>
              <a:rect l="l" t="t" r="r" b="b"/>
              <a:pathLst>
                <a:path w="965" h="847" extrusionOk="0">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FF70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27"/>
          <p:cNvSpPr txBox="1"/>
          <p:nvPr/>
        </p:nvSpPr>
        <p:spPr>
          <a:xfrm>
            <a:off x="1026488" y="0"/>
            <a:ext cx="947092" cy="289149"/>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Introduction</a:t>
            </a:r>
            <a:endParaRPr sz="1200" dirty="0">
              <a:solidFill>
                <a:schemeClr val="dk1"/>
              </a:solidFill>
              <a:latin typeface="Abel"/>
              <a:ea typeface="Abel"/>
              <a:cs typeface="Abel"/>
              <a:sym typeface="Abel"/>
            </a:endParaRPr>
          </a:p>
        </p:txBody>
      </p:sp>
      <p:sp>
        <p:nvSpPr>
          <p:cNvPr id="243" name="Google Shape;243;p27"/>
          <p:cNvSpPr txBox="1"/>
          <p:nvPr/>
        </p:nvSpPr>
        <p:spPr>
          <a:xfrm>
            <a:off x="2459374" y="90242"/>
            <a:ext cx="1051049" cy="19890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Objective </a:t>
            </a:r>
            <a:endParaRPr sz="1200" dirty="0">
              <a:solidFill>
                <a:schemeClr val="dk1"/>
              </a:solidFill>
              <a:latin typeface="Abel"/>
              <a:ea typeface="Abel"/>
              <a:cs typeface="Abel"/>
              <a:sym typeface="Abel"/>
            </a:endParaRPr>
          </a:p>
        </p:txBody>
      </p:sp>
      <p:sp>
        <p:nvSpPr>
          <p:cNvPr id="244" name="Google Shape;244;p27"/>
          <p:cNvSpPr txBox="1"/>
          <p:nvPr/>
        </p:nvSpPr>
        <p:spPr>
          <a:xfrm>
            <a:off x="3768902" y="90250"/>
            <a:ext cx="8916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Proposal</a:t>
            </a:r>
            <a:endParaRPr sz="1200" dirty="0">
              <a:solidFill>
                <a:schemeClr val="dk1"/>
              </a:solidFill>
              <a:latin typeface="Abel"/>
              <a:ea typeface="Abel"/>
              <a:cs typeface="Abel"/>
              <a:sym typeface="Abel"/>
            </a:endParaRPr>
          </a:p>
        </p:txBody>
      </p:sp>
      <p:sp>
        <p:nvSpPr>
          <p:cNvPr id="245" name="Google Shape;245;p27"/>
          <p:cNvSpPr txBox="1">
            <a:spLocks noGrp="1"/>
          </p:cNvSpPr>
          <p:nvPr>
            <p:ph type="body" idx="1"/>
          </p:nvPr>
        </p:nvSpPr>
        <p:spPr>
          <a:xfrm>
            <a:off x="732525" y="2659380"/>
            <a:ext cx="7674600" cy="1969520"/>
          </a:xfrm>
          <a:prstGeom prst="rect">
            <a:avLst/>
          </a:prstGeom>
        </p:spPr>
        <p:txBody>
          <a:bodyPr spcFirstLastPara="1" wrap="square" lIns="91425" tIns="91425" rIns="91425" bIns="91425" anchor="t" anchorCtr="0">
            <a:noAutofit/>
          </a:bodyPr>
          <a:lstStyle/>
          <a:p>
            <a:pPr marL="0" indent="0">
              <a:buNone/>
            </a:pPr>
            <a:r>
              <a:rPr lang="en-US" dirty="0">
                <a:solidFill>
                  <a:schemeClr val="lt1"/>
                </a:solidFill>
                <a:latin typeface="+mn-lt"/>
              </a:rPr>
              <a:t>1. There are the CGPA Estimators which can tell you that how much GPA you should target to achieve the targeted CGPA for one </a:t>
            </a:r>
            <a:r>
              <a:rPr lang="en-US" dirty="0" err="1">
                <a:solidFill>
                  <a:schemeClr val="lt1"/>
                </a:solidFill>
                <a:latin typeface="+mn-lt"/>
              </a:rPr>
              <a:t>sem</a:t>
            </a:r>
            <a:r>
              <a:rPr lang="en-US" dirty="0">
                <a:solidFill>
                  <a:schemeClr val="lt1"/>
                </a:solidFill>
                <a:latin typeface="+mn-lt"/>
              </a:rPr>
              <a:t> only </a:t>
            </a:r>
          </a:p>
          <a:p>
            <a:pPr marL="342900" indent="-342900"/>
            <a:endParaRPr lang="en-US" dirty="0">
              <a:solidFill>
                <a:schemeClr val="lt1"/>
              </a:solidFill>
              <a:latin typeface="+mn-lt"/>
            </a:endParaRPr>
          </a:p>
          <a:p>
            <a:pPr marL="0" indent="0">
              <a:buNone/>
            </a:pPr>
            <a:r>
              <a:rPr lang="en-US" dirty="0">
                <a:solidFill>
                  <a:schemeClr val="lt1"/>
                </a:solidFill>
                <a:latin typeface="+mn-lt"/>
              </a:rPr>
              <a:t>2. There are many Attendance calculator which only calculates the Attendance percentage </a:t>
            </a:r>
          </a:p>
          <a:p>
            <a:pPr marL="342900" indent="-342900"/>
            <a:endParaRPr lang="en-US" dirty="0">
              <a:solidFill>
                <a:schemeClr val="lt1"/>
              </a:solidFill>
              <a:latin typeface="+mn-lt"/>
            </a:endParaRPr>
          </a:p>
          <a:p>
            <a:pPr marL="0" indent="0">
              <a:buNone/>
            </a:pPr>
            <a:r>
              <a:rPr lang="en-US" dirty="0">
                <a:solidFill>
                  <a:schemeClr val="lt1"/>
                </a:solidFill>
                <a:latin typeface="+mn-lt"/>
              </a:rPr>
              <a:t>3. There is no Faculty review system for the students of VIT so that it can help them during the FFCS  </a:t>
            </a:r>
            <a:endParaRPr dirty="0">
              <a:solidFill>
                <a:schemeClr val="lt1"/>
              </a:solidFill>
              <a:latin typeface="+mn-lt"/>
            </a:endParaRPr>
          </a:p>
        </p:txBody>
      </p:sp>
      <p:sp>
        <p:nvSpPr>
          <p:cNvPr id="247" name="Google Shape;247;p27">
            <a:hlinkClick r:id="rId6" action="ppaction://hlinksldjump"/>
          </p:cNvPr>
          <p:cNvSpPr/>
          <p:nvPr/>
        </p:nvSpPr>
        <p:spPr>
          <a:xfrm>
            <a:off x="-37" y="-6437"/>
            <a:ext cx="693900" cy="39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7"/>
          <p:cNvSpPr txBox="1"/>
          <p:nvPr/>
        </p:nvSpPr>
        <p:spPr>
          <a:xfrm>
            <a:off x="5149500" y="90325"/>
            <a:ext cx="9471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Novelty</a:t>
            </a:r>
            <a:endParaRPr sz="1200" dirty="0">
              <a:solidFill>
                <a:schemeClr val="dk1"/>
              </a:solidFill>
              <a:latin typeface="Abel"/>
              <a:ea typeface="Abel"/>
              <a:cs typeface="Abel"/>
              <a:sym typeface="Abel"/>
            </a:endParaRPr>
          </a:p>
        </p:txBody>
      </p:sp>
      <p:sp>
        <p:nvSpPr>
          <p:cNvPr id="249" name="Google Shape;249;p27"/>
          <p:cNvSpPr txBox="1"/>
          <p:nvPr/>
        </p:nvSpPr>
        <p:spPr>
          <a:xfrm>
            <a:off x="6537200" y="90242"/>
            <a:ext cx="988500" cy="198908"/>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b="1" dirty="0">
                <a:solidFill>
                  <a:schemeClr val="dk1"/>
                </a:solidFill>
                <a:latin typeface="Abel"/>
                <a:ea typeface="Abel"/>
                <a:cs typeface="Abel"/>
                <a:sym typeface="Abel"/>
              </a:rPr>
              <a:t>Existing</a:t>
            </a:r>
            <a:r>
              <a:rPr lang="en" sz="1200" dirty="0">
                <a:solidFill>
                  <a:schemeClr val="dk1"/>
                </a:solidFill>
                <a:latin typeface="Abel"/>
                <a:ea typeface="Abel"/>
                <a:cs typeface="Abel"/>
                <a:sym typeface="Abel"/>
              </a:rPr>
              <a:t> </a:t>
            </a:r>
            <a:r>
              <a:rPr lang="en" sz="1200" b="1" dirty="0">
                <a:solidFill>
                  <a:schemeClr val="dk1"/>
                </a:solidFill>
                <a:latin typeface="Abel"/>
                <a:ea typeface="Abel"/>
                <a:cs typeface="Abel"/>
                <a:sym typeface="Abel"/>
              </a:rPr>
              <a:t>Work</a:t>
            </a:r>
            <a:endParaRPr sz="1200" b="1" dirty="0">
              <a:solidFill>
                <a:schemeClr val="dk1"/>
              </a:solidFill>
              <a:latin typeface="Abel"/>
              <a:ea typeface="Abel"/>
              <a:cs typeface="Abel"/>
              <a:sym typeface="Abel"/>
            </a:endParaRPr>
          </a:p>
        </p:txBody>
      </p:sp>
      <p:sp>
        <p:nvSpPr>
          <p:cNvPr id="250" name="Google Shape;250;p27"/>
          <p:cNvSpPr txBox="1"/>
          <p:nvPr/>
        </p:nvSpPr>
        <p:spPr>
          <a:xfrm>
            <a:off x="8159500" y="90250"/>
            <a:ext cx="560400" cy="198900"/>
          </a:xfrm>
          <a:prstGeom prst="rect">
            <a:avLst/>
          </a:prstGeom>
          <a:noFill/>
          <a:ln>
            <a:noFill/>
          </a:ln>
        </p:spPr>
        <p:txBody>
          <a:bodyPr spcFirstLastPara="1" wrap="square" lIns="91425" tIns="182875" rIns="91425" bIns="0" anchor="ctr" anchorCtr="0">
            <a:noAutofit/>
          </a:bodyPr>
          <a:lstStyle/>
          <a:p>
            <a:pPr marL="0" marR="45720" lvl="0" indent="0" algn="ctr" rtl="0">
              <a:spcBef>
                <a:spcPts val="0"/>
              </a:spcBef>
              <a:spcAft>
                <a:spcPts val="1600"/>
              </a:spcAft>
              <a:buNone/>
            </a:pPr>
            <a:r>
              <a:rPr lang="en" sz="1200" dirty="0">
                <a:solidFill>
                  <a:schemeClr val="dk1"/>
                </a:solidFill>
                <a:latin typeface="Abel"/>
                <a:ea typeface="Abel"/>
                <a:cs typeface="Abel"/>
                <a:sym typeface="Abel"/>
              </a:rPr>
              <a:t>Other </a:t>
            </a:r>
            <a:endParaRPr sz="1200" dirty="0">
              <a:solidFill>
                <a:schemeClr val="dk1"/>
              </a:solidFill>
              <a:latin typeface="Abel"/>
              <a:ea typeface="Abel"/>
              <a:cs typeface="Abel"/>
              <a:sym typeface="Abel"/>
            </a:endParaRPr>
          </a:p>
        </p:txBody>
      </p:sp>
      <p:pic>
        <p:nvPicPr>
          <p:cNvPr id="3" name="Picture 2">
            <a:extLst>
              <a:ext uri="{FF2B5EF4-FFF2-40B4-BE49-F238E27FC236}">
                <a16:creationId xmlns:a16="http://schemas.microsoft.com/office/drawing/2014/main" id="{C4798A5A-FF5A-4D53-A29B-6D4C556F6754}"/>
              </a:ext>
            </a:extLst>
          </p:cNvPr>
          <p:cNvPicPr>
            <a:picLocks noChangeAspect="1"/>
          </p:cNvPicPr>
          <p:nvPr/>
        </p:nvPicPr>
        <p:blipFill>
          <a:blip r:embed="rId7"/>
          <a:stretch>
            <a:fillRect/>
          </a:stretch>
        </p:blipFill>
        <p:spPr>
          <a:xfrm>
            <a:off x="3331575" y="514600"/>
            <a:ext cx="2476500" cy="2084611"/>
          </a:xfrm>
          <a:prstGeom prst="rect">
            <a:avLst/>
          </a:prstGeom>
        </p:spPr>
      </p:pic>
    </p:spTree>
    <p:extLst>
      <p:ext uri="{BB962C8B-B14F-4D97-AF65-F5344CB8AC3E}">
        <p14:creationId xmlns:p14="http://schemas.microsoft.com/office/powerpoint/2010/main" val="443373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7201C-6877-4D33-9FC7-2F6F62DEF212}"/>
              </a:ext>
            </a:extLst>
          </p:cNvPr>
          <p:cNvSpPr>
            <a:spLocks noGrp="1"/>
          </p:cNvSpPr>
          <p:nvPr>
            <p:ph type="ctrTitle"/>
          </p:nvPr>
        </p:nvSpPr>
        <p:spPr/>
        <p:txBody>
          <a:bodyPr/>
          <a:lstStyle/>
          <a:p>
            <a:r>
              <a:rPr lang="en-US" dirty="0"/>
              <a:t>Proposed Work </a:t>
            </a:r>
            <a:endParaRPr lang="en-IN" dirty="0"/>
          </a:p>
        </p:txBody>
      </p:sp>
      <p:sp>
        <p:nvSpPr>
          <p:cNvPr id="4" name="TextBox 3">
            <a:extLst>
              <a:ext uri="{FF2B5EF4-FFF2-40B4-BE49-F238E27FC236}">
                <a16:creationId xmlns:a16="http://schemas.microsoft.com/office/drawing/2014/main" id="{1AFABBFD-4B4B-4981-AB09-C9725E487205}"/>
              </a:ext>
            </a:extLst>
          </p:cNvPr>
          <p:cNvSpPr txBox="1"/>
          <p:nvPr/>
        </p:nvSpPr>
        <p:spPr>
          <a:xfrm>
            <a:off x="867905" y="1449092"/>
            <a:ext cx="7663912" cy="2677656"/>
          </a:xfrm>
          <a:prstGeom prst="rect">
            <a:avLst/>
          </a:prstGeom>
          <a:noFill/>
        </p:spPr>
        <p:txBody>
          <a:bodyPr wrap="square" rtlCol="0">
            <a:spAutoFit/>
          </a:bodyPr>
          <a:lstStyle/>
          <a:p>
            <a:pPr marL="285750" indent="-285750">
              <a:buFont typeface="Arial" panose="020B0604020202020204" pitchFamily="34" charset="0"/>
              <a:buChar char="•"/>
            </a:pPr>
            <a:r>
              <a:rPr lang="en-US" dirty="0"/>
              <a:t>For achieving our problem statement, we have designed a website integrated with many resources, with no more common features and functionalities.</a:t>
            </a:r>
          </a:p>
          <a:p>
            <a:pPr marL="285750" indent="-285750">
              <a:buFont typeface="Arial" panose="020B0604020202020204" pitchFamily="34" charset="0"/>
              <a:buChar char="•"/>
            </a:pPr>
            <a:r>
              <a:rPr lang="en-US" dirty="0"/>
              <a:t>We have GPA and CGPA calculator having functionalities as existing one </a:t>
            </a:r>
          </a:p>
          <a:p>
            <a:pPr marL="285750" indent="-285750">
              <a:buFont typeface="Arial" panose="020B0604020202020204" pitchFamily="34" charset="0"/>
              <a:buChar char="•"/>
            </a:pPr>
            <a:r>
              <a:rPr lang="en-US" dirty="0"/>
              <a:t>CGPA estimator is designed in such a manner that targeted GPA is not only be shown for the  one semester , but it will show that how many semester can be needed to achieve the desired CGPA with how much GPA in each semester</a:t>
            </a:r>
          </a:p>
          <a:p>
            <a:pPr marL="285750" indent="-285750">
              <a:buFont typeface="Arial" panose="020B0604020202020204" pitchFamily="34" charset="0"/>
              <a:buChar char="•"/>
            </a:pPr>
            <a:r>
              <a:rPr lang="en-US" dirty="0"/>
              <a:t>We have a Attendance calculator which will not output the attendance percentage, but according to it, this calculator will predict that how many classes you can miss so that your name don’t appear in DEBAR list.</a:t>
            </a:r>
          </a:p>
          <a:p>
            <a:pPr marL="285750" indent="-285750">
              <a:buFont typeface="Arial" panose="020B0604020202020204" pitchFamily="34" charset="0"/>
              <a:buChar char="•"/>
            </a:pPr>
            <a:r>
              <a:rPr lang="en-US" dirty="0"/>
              <a:t>For the Students of VIT BHOPAL we have Designed a TEACHER REVIEW SYSTEM, from there they can review their teacher of their choice and they can also see the average rating of every teacher</a:t>
            </a:r>
            <a:endParaRPr lang="en-IN" dirty="0"/>
          </a:p>
        </p:txBody>
      </p:sp>
    </p:spTree>
    <p:extLst>
      <p:ext uri="{BB962C8B-B14F-4D97-AF65-F5344CB8AC3E}">
        <p14:creationId xmlns:p14="http://schemas.microsoft.com/office/powerpoint/2010/main" val="3245644781"/>
      </p:ext>
    </p:extLst>
  </p:cSld>
  <p:clrMapOvr>
    <a:masterClrMapping/>
  </p:clrMapOvr>
</p:sld>
</file>

<file path=ppt/theme/theme1.xml><?xml version="1.0" encoding="utf-8"?>
<a:theme xmlns:a="http://schemas.openxmlformats.org/drawingml/2006/main" name="OS Weekly planner for teachers by Slidesgo">
  <a:themeElements>
    <a:clrScheme name="Simple Light">
      <a:dk1>
        <a:srgbClr val="F3F3F3"/>
      </a:dk1>
      <a:lt1>
        <a:srgbClr val="434343"/>
      </a:lt1>
      <a:dk2>
        <a:srgbClr val="E55A43"/>
      </a:dk2>
      <a:lt2>
        <a:srgbClr val="FF7058"/>
      </a:lt2>
      <a:accent1>
        <a:srgbClr val="FF9A75"/>
      </a:accent1>
      <a:accent2>
        <a:srgbClr val="F9ABA0"/>
      </a:accent2>
      <a:accent3>
        <a:srgbClr val="F6C5BE"/>
      </a:accent3>
      <a:accent4>
        <a:srgbClr val="FCE5CD"/>
      </a:accent4>
      <a:accent5>
        <a:srgbClr val="963A2A"/>
      </a:accent5>
      <a:accent6>
        <a:srgbClr val="666666"/>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858</TotalTime>
  <Words>2161</Words>
  <Application>Microsoft Office PowerPoint</Application>
  <PresentationFormat>On-screen Show (16:9)</PresentationFormat>
  <Paragraphs>171</Paragraphs>
  <Slides>32</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Oswald SemiBold</vt:lpstr>
      <vt:lpstr>Abel</vt:lpstr>
      <vt:lpstr>Hepta Slab SemiBold</vt:lpstr>
      <vt:lpstr>Fira Sans Extra Condensed Medium</vt:lpstr>
      <vt:lpstr>Bahiana</vt:lpstr>
      <vt:lpstr>Hepta Slab Medium</vt:lpstr>
      <vt:lpstr>open sans</vt:lpstr>
      <vt:lpstr>Arial</vt:lpstr>
      <vt:lpstr>OS Weekly planner for teachers by Slidesgo</vt:lpstr>
      <vt:lpstr>PROJECT EXHIBITION -1 </vt:lpstr>
      <vt:lpstr>PowerPoint Presentation</vt:lpstr>
      <vt:lpstr> MEMBERS: -  1. Ashutosh Kumar  2. Sparsh Jain  3. Shubham Mishra  4. Shauryan Bhardwaj 5. Shrey Srivastava  MENTOR-PROF. ANAND MOTWANI </vt:lpstr>
      <vt:lpstr>INTRODUCTION </vt:lpstr>
      <vt:lpstr>Problem Statement </vt:lpstr>
      <vt:lpstr>OBJECTIVE </vt:lpstr>
      <vt:lpstr>PowerPoint Presentation</vt:lpstr>
      <vt:lpstr>PowerPoint Presentation</vt:lpstr>
      <vt:lpstr>Proposed Work </vt:lpstr>
      <vt:lpstr>PowerPoint Presentation</vt:lpstr>
      <vt:lpstr>PowerPoint Presentation</vt:lpstr>
      <vt:lpstr>PowerPoint Presentation</vt:lpstr>
      <vt:lpstr>Software Requirement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 and Discussion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EXHIBITION -1</dc:title>
  <dc:creator>hp</dc:creator>
  <cp:lastModifiedBy>20BCE10718</cp:lastModifiedBy>
  <cp:revision>18</cp:revision>
  <dcterms:modified xsi:type="dcterms:W3CDTF">2021-12-19T08:52:53Z</dcterms:modified>
</cp:coreProperties>
</file>